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90" r:id="rId3"/>
    <p:sldId id="365" r:id="rId4"/>
    <p:sldId id="349" r:id="rId5"/>
    <p:sldId id="366" r:id="rId6"/>
    <p:sldId id="328" r:id="rId7"/>
    <p:sldId id="367" r:id="rId8"/>
    <p:sldId id="329" r:id="rId9"/>
    <p:sldId id="368" r:id="rId10"/>
    <p:sldId id="369" r:id="rId11"/>
    <p:sldId id="370" r:id="rId12"/>
    <p:sldId id="371" r:id="rId13"/>
    <p:sldId id="372" r:id="rId14"/>
    <p:sldId id="373" r:id="rId15"/>
    <p:sldId id="374" r:id="rId16"/>
    <p:sldId id="375" r:id="rId17"/>
    <p:sldId id="376" r:id="rId18"/>
    <p:sldId id="377" r:id="rId19"/>
    <p:sldId id="31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93CA5"/>
    <a:srgbClr val="B52219"/>
    <a:srgbClr val="E6E6E6"/>
    <a:srgbClr val="252A6C"/>
    <a:srgbClr val="202569"/>
    <a:srgbClr val="FFC000"/>
    <a:srgbClr val="912F6C"/>
    <a:srgbClr val="9E3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75778" autoAdjust="0"/>
  </p:normalViewPr>
  <p:slideViewPr>
    <p:cSldViewPr snapToGrid="0">
      <p:cViewPr varScale="1">
        <p:scale>
          <a:sx n="124" d="100"/>
          <a:sy n="124" d="100"/>
        </p:scale>
        <p:origin x="684" y="96"/>
      </p:cViewPr>
      <p:guideLst>
        <p:guide orient="horz" pos="2160"/>
        <p:guide pos="3840"/>
      </p:guideLst>
    </p:cSldViewPr>
  </p:slideViewPr>
  <p:outlineViewPr>
    <p:cViewPr>
      <p:scale>
        <a:sx n="33" d="100"/>
        <a:sy n="33" d="100"/>
      </p:scale>
      <p:origin x="0" y="-204"/>
    </p:cViewPr>
  </p:outlineViewPr>
  <p:notesTextViewPr>
    <p:cViewPr>
      <p:scale>
        <a:sx n="3" d="2"/>
        <a:sy n="3" d="2"/>
      </p:scale>
      <p:origin x="0" y="0"/>
    </p:cViewPr>
  </p:notesTextViewPr>
  <p:sorterViewPr>
    <p:cViewPr>
      <p:scale>
        <a:sx n="200" d="100"/>
        <a:sy n="200" d="100"/>
      </p:scale>
      <p:origin x="0" y="-12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37207-1A83-49E3-A411-8BC9D498C840}" type="datetimeFigureOut">
              <a:rPr lang="zh-CN" altLang="en-US" smtClean="0"/>
              <a:t>2025/11/12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09D7-2FEF-4905-BBEC-3085DE2A16DA}" type="slidenum">
              <a:rPr lang="zh-CN" altLang="en-US" smtClean="0"/>
              <a:t>‹#›</a:t>
            </a:fld>
            <a:endParaRPr lang="zh-CN" altLang="en-US"/>
          </a:p>
        </p:txBody>
      </p:sp>
    </p:spTree>
    <p:extLst>
      <p:ext uri="{BB962C8B-B14F-4D97-AF65-F5344CB8AC3E}">
        <p14:creationId xmlns:p14="http://schemas.microsoft.com/office/powerpoint/2010/main" val="9930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OK, thanks for the introduction. Good afternoon, everyone. Today, I’m going to present our work on efficient just-in-time program transformations for democratizing the cryptocurrency ecosystems. This is joint work with colleagues from Tsinghua University, University of Southern California, Ant Group, and UIUC.</a:t>
            </a:r>
            <a:endParaRPr kumimoji="1" lang="zh-CN" altLang="en-US" sz="1800"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1</a:t>
            </a:fld>
            <a:endParaRPr lang="zh-CN" altLang="en-US"/>
          </a:p>
        </p:txBody>
      </p:sp>
    </p:spTree>
    <p:extLst>
      <p:ext uri="{BB962C8B-B14F-4D97-AF65-F5344CB8AC3E}">
        <p14:creationId xmlns:p14="http://schemas.microsoft.com/office/powerpoint/2010/main" val="15517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ABED-BA05-8EB5-D5FD-7B35E17561D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6CBFB7-253D-3A14-C704-C78A472AF8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B0F2351-67EC-C206-F550-72BEA6A87EDA}"/>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944C25EA-1E73-38B9-0C12-D6B8B23F2EC0}"/>
              </a:ext>
            </a:extLst>
          </p:cNvPr>
          <p:cNvSpPr>
            <a:spLocks noGrp="1"/>
          </p:cNvSpPr>
          <p:nvPr>
            <p:ph type="sldNum" sz="quarter" idx="5"/>
          </p:nvPr>
        </p:nvSpPr>
        <p:spPr/>
        <p:txBody>
          <a:bodyPr/>
          <a:lstStyle/>
          <a:p>
            <a:fld id="{FBA909D7-2FEF-4905-BBEC-3085DE2A16DA}" type="slidenum">
              <a:rPr lang="zh-CN" altLang="en-US" smtClean="0"/>
              <a:t>10</a:t>
            </a:fld>
            <a:endParaRPr lang="zh-CN" altLang="en-US"/>
          </a:p>
        </p:txBody>
      </p:sp>
    </p:spTree>
    <p:extLst>
      <p:ext uri="{BB962C8B-B14F-4D97-AF65-F5344CB8AC3E}">
        <p14:creationId xmlns:p14="http://schemas.microsoft.com/office/powerpoint/2010/main" val="229206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85ACD-40B5-C501-06AC-C62497F47D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34FF17-BBE9-D1B3-B0BD-567192AEB3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C30A94C-AA89-193B-DD75-DE355E8450B8}"/>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EDF26C9D-E2CA-4B2D-3B85-03D57EE04E70}"/>
              </a:ext>
            </a:extLst>
          </p:cNvPr>
          <p:cNvSpPr>
            <a:spLocks noGrp="1"/>
          </p:cNvSpPr>
          <p:nvPr>
            <p:ph type="sldNum" sz="quarter" idx="5"/>
          </p:nvPr>
        </p:nvSpPr>
        <p:spPr/>
        <p:txBody>
          <a:bodyPr/>
          <a:lstStyle/>
          <a:p>
            <a:fld id="{FBA909D7-2FEF-4905-BBEC-3085DE2A16DA}" type="slidenum">
              <a:rPr lang="zh-CN" altLang="en-US" smtClean="0"/>
              <a:t>11</a:t>
            </a:fld>
            <a:endParaRPr lang="zh-CN" altLang="en-US"/>
          </a:p>
        </p:txBody>
      </p:sp>
    </p:spTree>
    <p:extLst>
      <p:ext uri="{BB962C8B-B14F-4D97-AF65-F5344CB8AC3E}">
        <p14:creationId xmlns:p14="http://schemas.microsoft.com/office/powerpoint/2010/main" val="48981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F951-715E-BA0E-A403-D30C664B9AB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5062841-5636-5AD5-8C8E-B19244B75DD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E71CFA8-944D-C3C7-97C2-CC7FE90FF349}"/>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D09689ED-55AC-F6E1-3369-87D2D79CC91A}"/>
              </a:ext>
            </a:extLst>
          </p:cNvPr>
          <p:cNvSpPr>
            <a:spLocks noGrp="1"/>
          </p:cNvSpPr>
          <p:nvPr>
            <p:ph type="sldNum" sz="quarter" idx="5"/>
          </p:nvPr>
        </p:nvSpPr>
        <p:spPr/>
        <p:txBody>
          <a:bodyPr/>
          <a:lstStyle/>
          <a:p>
            <a:fld id="{FBA909D7-2FEF-4905-BBEC-3085DE2A16DA}" type="slidenum">
              <a:rPr lang="zh-CN" altLang="en-US" smtClean="0"/>
              <a:t>12</a:t>
            </a:fld>
            <a:endParaRPr lang="zh-CN" altLang="en-US"/>
          </a:p>
        </p:txBody>
      </p:sp>
    </p:spTree>
    <p:extLst>
      <p:ext uri="{BB962C8B-B14F-4D97-AF65-F5344CB8AC3E}">
        <p14:creationId xmlns:p14="http://schemas.microsoft.com/office/powerpoint/2010/main" val="172957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A71B-0542-08C1-1A58-6F648C3494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293D20-AC74-7B20-C6E0-8090E1BF78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D7F0C7-DB2F-004E-0783-B5378424F3D1}"/>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E79A6641-DBC8-6A0C-94DF-A8BFD0320B61}"/>
              </a:ext>
            </a:extLst>
          </p:cNvPr>
          <p:cNvSpPr>
            <a:spLocks noGrp="1"/>
          </p:cNvSpPr>
          <p:nvPr>
            <p:ph type="sldNum" sz="quarter" idx="5"/>
          </p:nvPr>
        </p:nvSpPr>
        <p:spPr/>
        <p:txBody>
          <a:bodyPr/>
          <a:lstStyle/>
          <a:p>
            <a:fld id="{FBA909D7-2FEF-4905-BBEC-3085DE2A16DA}" type="slidenum">
              <a:rPr lang="zh-CN" altLang="en-US" smtClean="0"/>
              <a:t>13</a:t>
            </a:fld>
            <a:endParaRPr lang="zh-CN" altLang="en-US"/>
          </a:p>
        </p:txBody>
      </p:sp>
    </p:spTree>
    <p:extLst>
      <p:ext uri="{BB962C8B-B14F-4D97-AF65-F5344CB8AC3E}">
        <p14:creationId xmlns:p14="http://schemas.microsoft.com/office/powerpoint/2010/main" val="17011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B0D0-B0BA-312B-1F25-DCD3D8E81D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5994DC-0541-7ACC-BD78-4BBC16BC2D0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73713EF-8417-4C0D-2406-7692CEBFFD54}"/>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DCA3BEE1-A7FE-EBAF-3CD7-58BDED0CBBD0}"/>
              </a:ext>
            </a:extLst>
          </p:cNvPr>
          <p:cNvSpPr>
            <a:spLocks noGrp="1"/>
          </p:cNvSpPr>
          <p:nvPr>
            <p:ph type="sldNum" sz="quarter" idx="5"/>
          </p:nvPr>
        </p:nvSpPr>
        <p:spPr/>
        <p:txBody>
          <a:bodyPr/>
          <a:lstStyle/>
          <a:p>
            <a:fld id="{FBA909D7-2FEF-4905-BBEC-3085DE2A16DA}" type="slidenum">
              <a:rPr lang="zh-CN" altLang="en-US" smtClean="0"/>
              <a:t>14</a:t>
            </a:fld>
            <a:endParaRPr lang="zh-CN" altLang="en-US"/>
          </a:p>
        </p:txBody>
      </p:sp>
    </p:spTree>
    <p:extLst>
      <p:ext uri="{BB962C8B-B14F-4D97-AF65-F5344CB8AC3E}">
        <p14:creationId xmlns:p14="http://schemas.microsoft.com/office/powerpoint/2010/main" val="250573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D16F-E25F-500C-AF2F-BC67BA55541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1C4B21-7390-4DE2-65DB-091AAAD559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7C5460-87D9-0956-D3D1-1605F3A60177}"/>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1DF28F60-392F-8531-C994-ECA00069BF44}"/>
              </a:ext>
            </a:extLst>
          </p:cNvPr>
          <p:cNvSpPr>
            <a:spLocks noGrp="1"/>
          </p:cNvSpPr>
          <p:nvPr>
            <p:ph type="sldNum" sz="quarter" idx="5"/>
          </p:nvPr>
        </p:nvSpPr>
        <p:spPr/>
        <p:txBody>
          <a:bodyPr/>
          <a:lstStyle/>
          <a:p>
            <a:fld id="{FBA909D7-2FEF-4905-BBEC-3085DE2A16DA}" type="slidenum">
              <a:rPr lang="zh-CN" altLang="en-US" smtClean="0"/>
              <a:t>15</a:t>
            </a:fld>
            <a:endParaRPr lang="zh-CN" altLang="en-US"/>
          </a:p>
        </p:txBody>
      </p:sp>
    </p:spTree>
    <p:extLst>
      <p:ext uri="{BB962C8B-B14F-4D97-AF65-F5344CB8AC3E}">
        <p14:creationId xmlns:p14="http://schemas.microsoft.com/office/powerpoint/2010/main" val="3818914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870ED-DE7C-D202-5EDB-1291D67969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ACC742-AE97-E8B7-A304-9BC80B575A8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16250B0-9816-A8DA-CAFC-51DE5EC29A32}"/>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E5933B9C-BB9B-92E7-BFCD-6AE3AEBC0C11}"/>
              </a:ext>
            </a:extLst>
          </p:cNvPr>
          <p:cNvSpPr>
            <a:spLocks noGrp="1"/>
          </p:cNvSpPr>
          <p:nvPr>
            <p:ph type="sldNum" sz="quarter" idx="5"/>
          </p:nvPr>
        </p:nvSpPr>
        <p:spPr/>
        <p:txBody>
          <a:bodyPr/>
          <a:lstStyle/>
          <a:p>
            <a:fld id="{FBA909D7-2FEF-4905-BBEC-3085DE2A16DA}" type="slidenum">
              <a:rPr lang="zh-CN" altLang="en-US" smtClean="0"/>
              <a:t>16</a:t>
            </a:fld>
            <a:endParaRPr lang="zh-CN" altLang="en-US"/>
          </a:p>
        </p:txBody>
      </p:sp>
    </p:spTree>
    <p:extLst>
      <p:ext uri="{BB962C8B-B14F-4D97-AF65-F5344CB8AC3E}">
        <p14:creationId xmlns:p14="http://schemas.microsoft.com/office/powerpoint/2010/main" val="322083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54D3-1338-EB42-E7A4-779D5BFE10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771C2D-6AFE-BD81-E33E-D989C3F9FC8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750378-03F9-F8F9-7B85-E01D1CFE1C81}"/>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AE0EF96B-3351-38F6-0E4E-C169D61EDFC5}"/>
              </a:ext>
            </a:extLst>
          </p:cNvPr>
          <p:cNvSpPr>
            <a:spLocks noGrp="1"/>
          </p:cNvSpPr>
          <p:nvPr>
            <p:ph type="sldNum" sz="quarter" idx="5"/>
          </p:nvPr>
        </p:nvSpPr>
        <p:spPr/>
        <p:txBody>
          <a:bodyPr/>
          <a:lstStyle/>
          <a:p>
            <a:fld id="{FBA909D7-2FEF-4905-BBEC-3085DE2A16DA}" type="slidenum">
              <a:rPr lang="zh-CN" altLang="en-US" smtClean="0"/>
              <a:t>17</a:t>
            </a:fld>
            <a:endParaRPr lang="zh-CN" altLang="en-US"/>
          </a:p>
        </p:txBody>
      </p:sp>
    </p:spTree>
    <p:extLst>
      <p:ext uri="{BB962C8B-B14F-4D97-AF65-F5344CB8AC3E}">
        <p14:creationId xmlns:p14="http://schemas.microsoft.com/office/powerpoint/2010/main" val="211343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F555-8EEA-1CC7-2DCE-5D3B0B33EF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777E51-78C4-15F9-F0AB-DB3B79FDD7C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7BE227-5993-E62C-2C5F-7AF10040F6CB}"/>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5B555411-9510-E144-1C70-1CB9B52AAFFD}"/>
              </a:ext>
            </a:extLst>
          </p:cNvPr>
          <p:cNvSpPr>
            <a:spLocks noGrp="1"/>
          </p:cNvSpPr>
          <p:nvPr>
            <p:ph type="sldNum" sz="quarter" idx="5"/>
          </p:nvPr>
        </p:nvSpPr>
        <p:spPr/>
        <p:txBody>
          <a:bodyPr/>
          <a:lstStyle/>
          <a:p>
            <a:fld id="{FBA909D7-2FEF-4905-BBEC-3085DE2A16DA}" type="slidenum">
              <a:rPr lang="zh-CN" altLang="en-US" smtClean="0"/>
              <a:t>18</a:t>
            </a:fld>
            <a:endParaRPr lang="zh-CN" altLang="en-US"/>
          </a:p>
        </p:txBody>
      </p:sp>
    </p:spTree>
    <p:extLst>
      <p:ext uri="{BB962C8B-B14F-4D97-AF65-F5344CB8AC3E}">
        <p14:creationId xmlns:p14="http://schemas.microsoft.com/office/powerpoint/2010/main" val="180201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So let me conclude our work.</a:t>
            </a:r>
          </a:p>
          <a:p>
            <a:pPr algn="l"/>
            <a:endParaRPr lang="en-US" altLang="zh-CN" b="0" i="0" dirty="0">
              <a:solidFill>
                <a:srgbClr val="333333"/>
              </a:solidFill>
              <a:effectLst/>
              <a:latin typeface="Open Sans" panose="020B0606030504020204" pitchFamily="34" charset="0"/>
            </a:endParaRPr>
          </a:p>
          <a:p>
            <a:pPr>
              <a:lnSpc>
                <a:spcPct val="100000"/>
              </a:lnSpc>
              <a:buFont typeface="Wingdings" panose="05000000000000000000" pitchFamily="2" charset="2"/>
              <a:buNone/>
            </a:pPr>
            <a:r>
              <a:rPr lang="en-US" altLang="zh-CN" sz="1200" b="0" dirty="0"/>
              <a:t>We are the first to point out the </a:t>
            </a:r>
            <a:r>
              <a:rPr lang="en-US" altLang="zh-CN" sz="1200" dirty="0"/>
              <a:t>real-world challenges </a:t>
            </a:r>
            <a:r>
              <a:rPr lang="en-US" altLang="zh-CN" sz="1200" b="0" dirty="0"/>
              <a:t>against </a:t>
            </a:r>
            <a:r>
              <a:rPr lang="en-US" altLang="zh-CN" sz="1200" dirty="0"/>
              <a:t>reliable network </a:t>
            </a:r>
            <a:r>
              <a:rPr lang="en-US" altLang="zh-CN" sz="1200" b="0" dirty="0"/>
              <a:t>support for large-scale </a:t>
            </a:r>
            <a:r>
              <a:rPr lang="en-US" altLang="zh-CN" sz="1200" dirty="0"/>
              <a:t>containerized model training</a:t>
            </a:r>
            <a:r>
              <a:rPr lang="en-US" altLang="zh-CN" sz="1200" b="0" dirty="0"/>
              <a:t>, as well as their </a:t>
            </a:r>
            <a:r>
              <a:rPr lang="en-US" altLang="zh-CN" sz="1200" dirty="0"/>
              <a:t>multiplicative effect </a:t>
            </a:r>
            <a:r>
              <a:rPr lang="en-US" altLang="zh-CN" sz="1200" b="0" dirty="0"/>
              <a:t>on troubleshooting the connectivity issues. </a:t>
            </a:r>
          </a:p>
          <a:p>
            <a:pPr>
              <a:lnSpc>
                <a:spcPct val="100000"/>
              </a:lnSpc>
              <a:buFont typeface="Wingdings" panose="05000000000000000000" pitchFamily="2" charset="2"/>
              <a:buNone/>
            </a:pPr>
            <a:endParaRPr lang="en-US" altLang="zh-CN" sz="1200"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200" b="0" dirty="0"/>
              <a:t>We propose </a:t>
            </a:r>
            <a:r>
              <a:rPr lang="en-US" altLang="zh-CN" sz="1200" b="0" dirty="0" err="1"/>
              <a:t>SkeletonHunter</a:t>
            </a:r>
            <a:r>
              <a:rPr lang="en-US" altLang="zh-CN" sz="1200" b="0" dirty="0"/>
              <a:t>, a container network monitoring and diagnosis system that leverages the unique </a:t>
            </a:r>
            <a:r>
              <a:rPr lang="en-US" altLang="zh-CN" sz="1200" dirty="0"/>
              <a:t>traffic patterns of large model training </a:t>
            </a:r>
            <a:r>
              <a:rPr lang="en-US" altLang="zh-CN" sz="1200" b="0" dirty="0"/>
              <a:t>to accurately and efficiently pinpoint the connectivity issues.</a:t>
            </a:r>
          </a:p>
          <a:p>
            <a:pPr>
              <a:lnSpc>
                <a:spcPct val="100000"/>
              </a:lnSpc>
              <a:buFont typeface="Wingdings" panose="05000000000000000000" pitchFamily="2" charset="2"/>
              <a:buNone/>
            </a:pPr>
            <a:endParaRPr lang="en-US" altLang="zh-CN" sz="1200" b="0" dirty="0"/>
          </a:p>
          <a:p>
            <a:pPr>
              <a:lnSpc>
                <a:spcPct val="100000"/>
              </a:lnSpc>
              <a:buFont typeface="Wingdings" panose="05000000000000000000" pitchFamily="2" charset="2"/>
              <a:buNone/>
            </a:pPr>
            <a:r>
              <a:rPr lang="en-US" altLang="zh-CN" sz="1200" b="0" dirty="0" err="1"/>
              <a:t>SkeletonHunter</a:t>
            </a:r>
            <a:r>
              <a:rPr lang="en-US" altLang="zh-CN" sz="1200" b="0" dirty="0"/>
              <a:t> has been </a:t>
            </a:r>
            <a:r>
              <a:rPr lang="en-US" altLang="zh-CN" sz="1200" dirty="0"/>
              <a:t>deployed in our production container network  and has shown its efficacy in network failure detection and localization.</a:t>
            </a:r>
          </a:p>
          <a:p>
            <a:pPr>
              <a:lnSpc>
                <a:spcPct val="100000"/>
              </a:lnSpc>
              <a:buFont typeface="Wingdings" panose="05000000000000000000" pitchFamily="2" charset="2"/>
              <a:buNone/>
            </a:pPr>
            <a:endParaRPr lang="en-US" altLang="zh-CN" sz="1200" b="0" dirty="0"/>
          </a:p>
          <a:p>
            <a:pPr>
              <a:lnSpc>
                <a:spcPct val="100000"/>
              </a:lnSpc>
              <a:buFont typeface="Wingdings" panose="05000000000000000000" pitchFamily="2" charset="2"/>
              <a:buNone/>
            </a:pPr>
            <a:r>
              <a:rPr lang="en-US" altLang="zh-CN" sz="1200" b="0" dirty="0"/>
              <a:t>That’s all. Thanks for your attention, and </a:t>
            </a:r>
            <a:r>
              <a:rPr lang="en-US" altLang="zh-CN" sz="1200" b="0"/>
              <a:t>I’m ready for Q and A.</a:t>
            </a:r>
            <a:endParaRPr lang="en-US" altLang="zh-CN" sz="1200" b="0"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19</a:t>
            </a:fld>
            <a:endParaRPr lang="zh-CN" altLang="en-US"/>
          </a:p>
        </p:txBody>
      </p:sp>
    </p:spTree>
    <p:extLst>
      <p:ext uri="{BB962C8B-B14F-4D97-AF65-F5344CB8AC3E}">
        <p14:creationId xmlns:p14="http://schemas.microsoft.com/office/powerpoint/2010/main" val="372755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ts val="2143"/>
              </a:lnSpc>
              <a:spcBef>
                <a:spcPts val="1029"/>
              </a:spcBef>
              <a:spcAft>
                <a:spcPts val="1029"/>
              </a:spcAft>
              <a:buNone/>
            </a:pPr>
            <a:r>
              <a:rPr lang="en" altLang="zh-CN" b="0" i="0" strike="noStrike" dirty="0">
                <a:solidFill>
                  <a:srgbClr val="404040"/>
                </a:solidFill>
                <a:effectLst/>
                <a:latin typeface="DeepSeek-CJK-patch"/>
              </a:rPr>
              <a:t>Cryptomining is an essential pillar for today’s cryptocurrencies like Bitcoin, Ethereum, and Monero.</a:t>
            </a:r>
          </a:p>
          <a:p>
            <a:pPr algn="l">
              <a:lnSpc>
                <a:spcPts val="2143"/>
              </a:lnSpc>
              <a:spcBef>
                <a:spcPts val="1029"/>
              </a:spcBef>
              <a:spcAft>
                <a:spcPts val="1029"/>
              </a:spcAft>
              <a:buNone/>
            </a:pPr>
            <a:r>
              <a:rPr lang="en" altLang="zh-CN" b="0" i="0" strike="noStrike" dirty="0">
                <a:solidFill>
                  <a:srgbClr val="404040"/>
                </a:solidFill>
                <a:effectLst/>
                <a:latin typeface="DeepSeek-CJK-patch"/>
              </a:rPr>
              <a:t>Subscribing miners solve computationally difficult mathematic puzzles for </a:t>
            </a:r>
          </a:p>
          <a:p>
            <a:pPr algn="l">
              <a:lnSpc>
                <a:spcPts val="2143"/>
              </a:lnSpc>
              <a:spcBef>
                <a:spcPts val="1029"/>
              </a:spcBef>
              <a:spcAft>
                <a:spcPts val="1029"/>
              </a:spcAft>
              <a:buNone/>
            </a:pPr>
            <a:endParaRPr lang="en" altLang="zh-CN" b="0" i="0" strike="noStrike" dirty="0">
              <a:solidFill>
                <a:srgbClr val="404040"/>
              </a:solidFill>
              <a:effectLst/>
              <a:latin typeface="DeepSeek-CJK-patch"/>
            </a:endParaRPr>
          </a:p>
        </p:txBody>
      </p:sp>
      <p:sp>
        <p:nvSpPr>
          <p:cNvPr id="4" name="灯片编号占位符 3"/>
          <p:cNvSpPr>
            <a:spLocks noGrp="1"/>
          </p:cNvSpPr>
          <p:nvPr>
            <p:ph type="sldNum" sz="quarter" idx="5"/>
          </p:nvPr>
        </p:nvSpPr>
        <p:spPr/>
        <p:txBody>
          <a:bodyPr/>
          <a:lstStyle/>
          <a:p>
            <a:fld id="{FBA909D7-2FEF-4905-BBEC-3085DE2A16DA}" type="slidenum">
              <a:rPr lang="zh-CN" altLang="en-US" smtClean="0"/>
              <a:t>2</a:t>
            </a:fld>
            <a:endParaRPr lang="zh-CN" altLang="en-US"/>
          </a:p>
        </p:txBody>
      </p:sp>
    </p:spTree>
    <p:extLst>
      <p:ext uri="{BB962C8B-B14F-4D97-AF65-F5344CB8AC3E}">
        <p14:creationId xmlns:p14="http://schemas.microsoft.com/office/powerpoint/2010/main" val="211420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89CB7-0222-1652-6D5B-4AA0AE56B3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CB698B-91AF-05D8-AA41-DFC6BD69B9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8166937-9852-0B25-ED8B-87AE19202BBE}"/>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Large model training is emerging as an important business for cloud service providers (or CSPs for short).</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process of today’s large models always requires massive computing and networking resources, and thus significant cloud infrastructure supports.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For example, training large models like GPT-3 or Llama-3 involves hundreds to thousands of GPUs, lasting for weeks to months.</a:t>
            </a:r>
            <a:br>
              <a:rPr lang="en-US" altLang="zh-CN" sz="1200" b="0" i="0" kern="1200" dirty="0">
                <a:solidFill>
                  <a:schemeClr val="tx1"/>
                </a:solidFill>
                <a:effectLst/>
                <a:latin typeface="+mn-lt"/>
                <a:ea typeface="+mn-ea"/>
                <a:cs typeface="+mn-cs"/>
              </a:rPr>
            </a:br>
            <a:br>
              <a:rPr lang="en-US" altLang="zh-CN" sz="1200" b="0" i="0" kern="1200" dirty="0">
                <a:solidFill>
                  <a:schemeClr val="tx1"/>
                </a:solidFill>
                <a:effectLst/>
                <a:latin typeface="+mn-lt"/>
                <a:ea typeface="+mn-ea"/>
                <a:cs typeface="+mn-cs"/>
              </a:rPr>
            </a:br>
            <a:r>
              <a:rPr lang="en-US" altLang="zh-CN" sz="1200" b="0" i="0" strike="sngStrike" kern="1200" dirty="0">
                <a:solidFill>
                  <a:schemeClr val="tx1"/>
                </a:solidFill>
                <a:effectLst/>
                <a:latin typeface="+mn-lt"/>
                <a:ea typeface="+mn-ea"/>
                <a:cs typeface="+mn-cs"/>
              </a:rPr>
              <a:t>Large model training has become a cornerstone of modern AI services. Training models like GPT-3 or Llama-3 requires massive computational resources—often hundreds of thousands of GPUs running continuously for weeks or even months. This scale demands high-speed, low-latency networks, typically built on RDMA over Converged Ethernet (RoCE), where round-trip times must be under 20 microseconds to avoid slowing down training. At Alibaba Cloud, we support such workloads with over 40,000 RNICs and GPUs, serving millions of training tasks.</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21BF02BA-5A37-B2CC-0A02-D9DD013ECBD5}"/>
              </a:ext>
            </a:extLst>
          </p:cNvPr>
          <p:cNvSpPr>
            <a:spLocks noGrp="1"/>
          </p:cNvSpPr>
          <p:nvPr>
            <p:ph type="sldNum" sz="quarter" idx="5"/>
          </p:nvPr>
        </p:nvSpPr>
        <p:spPr/>
        <p:txBody>
          <a:bodyPr/>
          <a:lstStyle/>
          <a:p>
            <a:fld id="{FBA909D7-2FEF-4905-BBEC-3085DE2A16DA}" type="slidenum">
              <a:rPr lang="zh-CN" altLang="en-US" smtClean="0"/>
              <a:t>3</a:t>
            </a:fld>
            <a:endParaRPr lang="zh-CN" altLang="en-US"/>
          </a:p>
        </p:txBody>
      </p:sp>
    </p:spTree>
    <p:extLst>
      <p:ext uri="{BB962C8B-B14F-4D97-AF65-F5344CB8AC3E}">
        <p14:creationId xmlns:p14="http://schemas.microsoft.com/office/powerpoint/2010/main" val="285085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5AC9-47AB-593F-EF1A-2065FE1454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AA966F-7276-786E-847F-02B650EC37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5CF44C0-5CB7-C2B6-E1B2-FE7ACF135F60}"/>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To train a large model, users can launch a training task through either physical clusters or container clusters.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While a physical cluster is highly customizable for users, it requires the users to have professional experiences on configuring and coordinating the machines, GPUs, and RNICs.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it is not flexible enough on scaling, and always incurs high operational cost.</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contrast, containerized large model training has now become popular given its lightweight and high flexibility.</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Users can launch training tasks with different numbers of GPUs and RNICs on demand.</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this way, it is more cost-efficient and widely used by common users.</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Users can launch training jobs on either physical clusters or containerized environments. Physical clusters offer high customizability but require deep expertise and lack elasticity. Containerized training, on the other hand, provides flexibility, ease of use, and cost efficiency. As a result, it has become the preferred choice for many users. Our cloud platform hosts a multi-tenant training environment that has served over 5 million containerized training tasks in the past three years.</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7CE82139-C855-5408-ED32-654BC78BB245}"/>
              </a:ext>
            </a:extLst>
          </p:cNvPr>
          <p:cNvSpPr>
            <a:spLocks noGrp="1"/>
          </p:cNvSpPr>
          <p:nvPr>
            <p:ph type="sldNum" sz="quarter" idx="5"/>
          </p:nvPr>
        </p:nvSpPr>
        <p:spPr/>
        <p:txBody>
          <a:bodyPr/>
          <a:lstStyle/>
          <a:p>
            <a:fld id="{FBA909D7-2FEF-4905-BBEC-3085DE2A16DA}" type="slidenum">
              <a:rPr lang="zh-CN" altLang="en-US" smtClean="0"/>
              <a:t>4</a:t>
            </a:fld>
            <a:endParaRPr lang="zh-CN" altLang="en-US"/>
          </a:p>
        </p:txBody>
      </p:sp>
    </p:spTree>
    <p:extLst>
      <p:ext uri="{BB962C8B-B14F-4D97-AF65-F5344CB8AC3E}">
        <p14:creationId xmlns:p14="http://schemas.microsoft.com/office/powerpoint/2010/main" val="233534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24E6-E64C-30A4-EEC6-69CA0F7F06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AD4F834-2731-9A49-4473-C7022B5588A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678C51-2F52-78E7-CB73-5190CF9A0349}"/>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To train a large model, users can launch a training task through either physical clusters or container clusters.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While a physical cluster is highly customizable for users, it requires the users to have professional experiences on configuring and coordinating the machines, GPUs, and RNICs.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it is not flexible enough on scaling, and always incurs high operational cost.</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contrast, containerized large model training has now become popular given its lightweight and high flexibility.</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Users can launch training tasks with different numbers of GPUs and RNICs on demand.</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this way, it is more cost-efficient and widely used by common users.</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Users can launch training jobs on either physical clusters or containerized environments. Physical clusters offer high customizability but require deep expertise and lack elasticity. Containerized training, on the other hand, provides flexibility, ease of use, and cost efficiency. As a result, it has become the preferred choice for many users. Our cloud platform hosts a multi-tenant training environment that has served over 5 million containerized training tasks in the past three years.</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675ABAE4-9669-1594-C0D0-9DF629313919}"/>
              </a:ext>
            </a:extLst>
          </p:cNvPr>
          <p:cNvSpPr>
            <a:spLocks noGrp="1"/>
          </p:cNvSpPr>
          <p:nvPr>
            <p:ph type="sldNum" sz="quarter" idx="5"/>
          </p:nvPr>
        </p:nvSpPr>
        <p:spPr/>
        <p:txBody>
          <a:bodyPr/>
          <a:lstStyle/>
          <a:p>
            <a:fld id="{FBA909D7-2FEF-4905-BBEC-3085DE2A16DA}" type="slidenum">
              <a:rPr lang="zh-CN" altLang="en-US" smtClean="0"/>
              <a:t>5</a:t>
            </a:fld>
            <a:endParaRPr lang="zh-CN" altLang="en-US"/>
          </a:p>
        </p:txBody>
      </p:sp>
    </p:spTree>
    <p:extLst>
      <p:ext uri="{BB962C8B-B14F-4D97-AF65-F5344CB8AC3E}">
        <p14:creationId xmlns:p14="http://schemas.microsoft.com/office/powerpoint/2010/main" val="245423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8941-0ED7-066F-B022-B65804A32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A7B30D7-046A-5C24-B4B4-4025348F18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3F92E2-15F5-0649-2659-B9C65B197471}"/>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a major CSP, we have been operating a large-scale multi-tenant large model training cloud for over three years.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It is equipped with forty thousand RNICs and forty thousand GPUs, and has served over 5 million large model training tasks from users.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you can see, the architecture of our containerized model training infrastructure is based on overlay networks, where containers can be created and allocated with RNICs and GPUs elastically.</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Our underlay network is based on Alibaba HPN, which is specially optimized for AI workloads.</a:t>
            </a:r>
          </a:p>
          <a:p>
            <a:pPr algn="l">
              <a:lnSpc>
                <a:spcPts val="2143"/>
              </a:lnSpc>
              <a:spcBef>
                <a:spcPts val="1029"/>
              </a:spcBef>
              <a:spcAft>
                <a:spcPts val="1029"/>
              </a:spcAft>
              <a:buNone/>
            </a:pPr>
            <a:endParaRPr lang="en-US" altLang="zh-CN" sz="1200" b="0" i="0" strike="noStrike" kern="1200" dirty="0">
              <a:solidFill>
                <a:schemeClr val="tx1"/>
              </a:solidFill>
              <a:effectLst/>
              <a:latin typeface="+mn-lt"/>
              <a:ea typeface="+mn-ea"/>
              <a:cs typeface="+mn-cs"/>
            </a:endParaRPr>
          </a:p>
          <a:p>
            <a:pPr algn="l">
              <a:lnSpc>
                <a:spcPts val="2143"/>
              </a:lnSpc>
              <a:spcBef>
                <a:spcPts val="1029"/>
              </a:spcBef>
              <a:spcAft>
                <a:spcPts val="1029"/>
              </a:spcAft>
              <a:buNone/>
            </a:pPr>
            <a:endParaRPr lang="en-US" altLang="zh-CN" sz="1200" b="0" i="0" strike="sngStrike"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The reliability of containerized training is crucial. Training is highly synchronized—each step must complete within a tight latency bound. Even a small delay can slow down the entire process, and a failure can cause financial loss. However, pinpointing network issues is challenging due to container dynamics, endpoint complexity, and overlay-underlay interplay.</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6E25670F-71D2-84E4-2B6D-1AB91825425F}"/>
              </a:ext>
            </a:extLst>
          </p:cNvPr>
          <p:cNvSpPr>
            <a:spLocks noGrp="1"/>
          </p:cNvSpPr>
          <p:nvPr>
            <p:ph type="sldNum" sz="quarter" idx="5"/>
          </p:nvPr>
        </p:nvSpPr>
        <p:spPr/>
        <p:txBody>
          <a:bodyPr/>
          <a:lstStyle/>
          <a:p>
            <a:fld id="{FBA909D7-2FEF-4905-BBEC-3085DE2A16DA}" type="slidenum">
              <a:rPr lang="zh-CN" altLang="en-US" smtClean="0"/>
              <a:t>6</a:t>
            </a:fld>
            <a:endParaRPr lang="zh-CN" altLang="en-US"/>
          </a:p>
        </p:txBody>
      </p:sp>
    </p:spTree>
    <p:extLst>
      <p:ext uri="{BB962C8B-B14F-4D97-AF65-F5344CB8AC3E}">
        <p14:creationId xmlns:p14="http://schemas.microsoft.com/office/powerpoint/2010/main" val="394624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A4DC-F5DF-B04D-3EEF-080AD23499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0375785-8192-3D4F-7DCC-D7B889ED99A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97809-D54C-1AD7-F630-7D05EF2EABD7}"/>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a major CSP, we have been operating a large-scale multi-tenant large model training cloud for over three years.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It is equipped with forty thousand RNICs and forty thousand GPUs, and has served over 5 million large model training tasks from users.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you can see, the architecture of our containerized model training infrastructure is based on overlay networks, where containers can be created and allocated with RNICs and GPUs elastically.</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Our underlay network is based on Alibaba HPN, which is specially optimized for AI workloads.</a:t>
            </a:r>
          </a:p>
          <a:p>
            <a:pPr algn="l">
              <a:lnSpc>
                <a:spcPts val="2143"/>
              </a:lnSpc>
              <a:spcBef>
                <a:spcPts val="1029"/>
              </a:spcBef>
              <a:spcAft>
                <a:spcPts val="1029"/>
              </a:spcAft>
              <a:buNone/>
            </a:pPr>
            <a:endParaRPr lang="en-US" altLang="zh-CN" sz="1200" b="0" i="0" strike="noStrike" kern="1200" dirty="0">
              <a:solidFill>
                <a:schemeClr val="tx1"/>
              </a:solidFill>
              <a:effectLst/>
              <a:latin typeface="+mn-lt"/>
              <a:ea typeface="+mn-ea"/>
              <a:cs typeface="+mn-cs"/>
            </a:endParaRPr>
          </a:p>
          <a:p>
            <a:pPr algn="l">
              <a:lnSpc>
                <a:spcPts val="2143"/>
              </a:lnSpc>
              <a:spcBef>
                <a:spcPts val="1029"/>
              </a:spcBef>
              <a:spcAft>
                <a:spcPts val="1029"/>
              </a:spcAft>
              <a:buNone/>
            </a:pPr>
            <a:endParaRPr lang="en-US" altLang="zh-CN" sz="1200" b="0" i="0" strike="sngStrike"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The reliability of containerized training is crucial. Training is highly synchronized—each step must complete within a tight latency bound. Even a small delay can slow down the entire process, and a failure can cause financial loss. However, pinpointing network issues is challenging due to container dynamics, endpoint complexity, and overlay-underlay interplay.</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037E299D-11EA-002D-2585-50F7C5432291}"/>
              </a:ext>
            </a:extLst>
          </p:cNvPr>
          <p:cNvSpPr>
            <a:spLocks noGrp="1"/>
          </p:cNvSpPr>
          <p:nvPr>
            <p:ph type="sldNum" sz="quarter" idx="5"/>
          </p:nvPr>
        </p:nvSpPr>
        <p:spPr/>
        <p:txBody>
          <a:bodyPr/>
          <a:lstStyle/>
          <a:p>
            <a:fld id="{FBA909D7-2FEF-4905-BBEC-3085DE2A16DA}" type="slidenum">
              <a:rPr lang="zh-CN" altLang="en-US" smtClean="0"/>
              <a:t>7</a:t>
            </a:fld>
            <a:endParaRPr lang="zh-CN" altLang="en-US"/>
          </a:p>
        </p:txBody>
      </p:sp>
    </p:spTree>
    <p:extLst>
      <p:ext uri="{BB962C8B-B14F-4D97-AF65-F5344CB8AC3E}">
        <p14:creationId xmlns:p14="http://schemas.microsoft.com/office/powerpoint/2010/main" val="311239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D53E-6001-2E2B-B519-7262EE3A01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5B4BC4-6869-CC5D-A23E-CCC5704CDA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0CF120-8EEA-21D0-033B-FA9B036739EF}"/>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B5D2BDF0-FB9A-16B3-EF75-098FC10E266E}"/>
              </a:ext>
            </a:extLst>
          </p:cNvPr>
          <p:cNvSpPr>
            <a:spLocks noGrp="1"/>
          </p:cNvSpPr>
          <p:nvPr>
            <p:ph type="sldNum" sz="quarter" idx="5"/>
          </p:nvPr>
        </p:nvSpPr>
        <p:spPr/>
        <p:txBody>
          <a:bodyPr/>
          <a:lstStyle/>
          <a:p>
            <a:fld id="{FBA909D7-2FEF-4905-BBEC-3085DE2A16DA}" type="slidenum">
              <a:rPr lang="zh-CN" altLang="en-US" smtClean="0"/>
              <a:t>8</a:t>
            </a:fld>
            <a:endParaRPr lang="zh-CN" altLang="en-US"/>
          </a:p>
        </p:txBody>
      </p:sp>
    </p:spTree>
    <p:extLst>
      <p:ext uri="{BB962C8B-B14F-4D97-AF65-F5344CB8AC3E}">
        <p14:creationId xmlns:p14="http://schemas.microsoft.com/office/powerpoint/2010/main" val="374729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981F-6CB2-90CA-3A95-E95B6FD802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3C24ABF-189D-A813-3970-4D2E1C420B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1310B35-0B64-71AB-80CE-80BF9C33DB9B}"/>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A2B93367-B004-FEE1-BD91-9739A7AB939D}"/>
              </a:ext>
            </a:extLst>
          </p:cNvPr>
          <p:cNvSpPr>
            <a:spLocks noGrp="1"/>
          </p:cNvSpPr>
          <p:nvPr>
            <p:ph type="sldNum" sz="quarter" idx="5"/>
          </p:nvPr>
        </p:nvSpPr>
        <p:spPr/>
        <p:txBody>
          <a:bodyPr/>
          <a:lstStyle/>
          <a:p>
            <a:fld id="{FBA909D7-2FEF-4905-BBEC-3085DE2A16DA}" type="slidenum">
              <a:rPr lang="zh-CN" altLang="en-US" smtClean="0"/>
              <a:t>9</a:t>
            </a:fld>
            <a:endParaRPr lang="zh-CN" altLang="en-US"/>
          </a:p>
        </p:txBody>
      </p:sp>
    </p:spTree>
    <p:extLst>
      <p:ext uri="{BB962C8B-B14F-4D97-AF65-F5344CB8AC3E}">
        <p14:creationId xmlns:p14="http://schemas.microsoft.com/office/powerpoint/2010/main" val="186178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F6CB2-0737-4DA8-A070-AF660CF5B3B5}"/>
              </a:ext>
            </a:extLst>
          </p:cNvPr>
          <p:cNvSpPr>
            <a:spLocks noGrp="1"/>
          </p:cNvSpPr>
          <p:nvPr>
            <p:ph type="ctrTitle"/>
          </p:nvPr>
        </p:nvSpPr>
        <p:spPr>
          <a:xfrm>
            <a:off x="1524000" y="1122363"/>
            <a:ext cx="9144000" cy="2387600"/>
          </a:xfrm>
        </p:spPr>
        <p:txBody>
          <a:bodyPr anchor="b"/>
          <a:lstStyle>
            <a:lvl1pPr algn="ctr">
              <a:defRPr sz="6000" b="1">
                <a:latin typeface="Calibri Light" panose="020F0302020204030204" pitchFamily="34" charset="0"/>
                <a:cs typeface="Calibri Light" panose="020F030202020403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D792C5D3-D183-4F1C-8F87-37C374B48BF5}"/>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1E52FC-771B-4ED1-BD1E-22DC28F8591D}"/>
              </a:ext>
            </a:extLst>
          </p:cNvPr>
          <p:cNvSpPr>
            <a:spLocks noGrp="1"/>
          </p:cNvSpPr>
          <p:nvPr>
            <p:ph type="dt" sz="half" idx="10"/>
          </p:nvPr>
        </p:nvSpPr>
        <p:spPr/>
        <p:txBody>
          <a:bodyPr/>
          <a:lstStyle/>
          <a:p>
            <a:fld id="{154303D7-9A02-433C-A08D-0F313998DBE1}" type="datetime1">
              <a:rPr lang="zh-CN" altLang="en-US" smtClean="0"/>
              <a:t>2025/11/12</a:t>
            </a:fld>
            <a:endParaRPr lang="zh-CN" altLang="en-US"/>
          </a:p>
        </p:txBody>
      </p:sp>
      <p:sp>
        <p:nvSpPr>
          <p:cNvPr id="5" name="页脚占位符 4">
            <a:extLst>
              <a:ext uri="{FF2B5EF4-FFF2-40B4-BE49-F238E27FC236}">
                <a16:creationId xmlns:a16="http://schemas.microsoft.com/office/drawing/2014/main" id="{D11C3596-311F-4BE9-B1FC-24431B76E6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2F7458-9816-4ABB-9EE1-3855F8C0377D}"/>
              </a:ext>
            </a:extLst>
          </p:cNvPr>
          <p:cNvSpPr>
            <a:spLocks noGrp="1"/>
          </p:cNvSpPr>
          <p:nvPr>
            <p:ph type="sldNum" sz="quarter" idx="12"/>
          </p:nvPr>
        </p:nvSpPr>
        <p:spPr/>
        <p:txBody>
          <a:bodyPr/>
          <a:lstStyle>
            <a:lvl1pPr>
              <a:defRPr sz="2000">
                <a:solidFill>
                  <a:srgbClr val="393CA5"/>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33744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大纲">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581400" y="1432062"/>
            <a:ext cx="5029201" cy="4351338"/>
          </a:xfrm>
        </p:spPr>
        <p:txBody>
          <a:bodyPr>
            <a:normAutofit/>
          </a:bodyPr>
          <a:lstStyle>
            <a:lvl1pPr marL="514350" indent="-514350" algn="l">
              <a:buClr>
                <a:srgbClr val="393CA5"/>
              </a:buClr>
              <a:buFont typeface="+mj-lt"/>
              <a:buAutoNum type="arabicPeriod"/>
              <a:defRPr sz="4000">
                <a:latin typeface="Calibri" panose="020F0502020204030204" pitchFamily="34" charset="0"/>
                <a:cs typeface="Calibri" panose="020F0502020204030204" pitchFamily="34" charset="0"/>
              </a:defRPr>
            </a:lvl1pPr>
            <a:lvl2pPr marL="914400" indent="-457200" algn="l">
              <a:buClr>
                <a:srgbClr val="393CA5"/>
              </a:buClr>
              <a:buFont typeface="+mj-lt"/>
              <a:buAutoNum type="arabicPeriod"/>
              <a:defRPr sz="4000">
                <a:latin typeface="Calibri" panose="020F0502020204030204" pitchFamily="34" charset="0"/>
                <a:cs typeface="Calibri" panose="020F0502020204030204" pitchFamily="34" charset="0"/>
              </a:defRPr>
            </a:lvl2pPr>
            <a:lvl3pPr marL="1371600" indent="-457200" algn="l">
              <a:buClr>
                <a:srgbClr val="393CA5"/>
              </a:buClr>
              <a:buFont typeface="+mj-lt"/>
              <a:buAutoNum type="arabicPeriod"/>
              <a:defRPr sz="4000">
                <a:latin typeface="Calibri" panose="020F0502020204030204" pitchFamily="34" charset="0"/>
                <a:cs typeface="Calibri" panose="020F0502020204030204" pitchFamily="34" charset="0"/>
              </a:defRPr>
            </a:lvl3pPr>
            <a:lvl4pPr marL="1714500" indent="-342900" algn="l">
              <a:buClr>
                <a:srgbClr val="393CA5"/>
              </a:buClr>
              <a:buFont typeface="+mj-lt"/>
              <a:buAutoNum type="arabicPeriod"/>
              <a:defRPr sz="4000">
                <a:latin typeface="Calibri" panose="020F0502020204030204" pitchFamily="34" charset="0"/>
                <a:cs typeface="Calibri" panose="020F0502020204030204" pitchFamily="34" charset="0"/>
              </a:defRPr>
            </a:lvl4pPr>
            <a:lvl5pPr marL="2171700" indent="-342900" algn="l">
              <a:buClr>
                <a:srgbClr val="393CA5"/>
              </a:buClr>
              <a:buFont typeface="+mj-lt"/>
              <a:buAutoNum type="arabicPeriod"/>
              <a:defRPr sz="4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2025/11/12</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393CA5"/>
                </a:solidFill>
              </a:defRPr>
            </a:lvl1pPr>
          </a:lstStyle>
          <a:p>
            <a:fld id="{84BCC322-D5A9-47A8-A5BE-5D9C2195FFDA}" type="slidenum">
              <a:rPr lang="zh-CN" altLang="en-US" smtClean="0"/>
              <a:pPr/>
              <a:t>‹#›</a:t>
            </a:fld>
            <a:endParaRPr lang="zh-CN" altLang="en-US" dirty="0"/>
          </a:p>
        </p:txBody>
      </p:sp>
      <p:sp>
        <p:nvSpPr>
          <p:cNvPr id="8" name="标题 1">
            <a:extLst>
              <a:ext uri="{FF2B5EF4-FFF2-40B4-BE49-F238E27FC236}">
                <a16:creationId xmlns:a16="http://schemas.microsoft.com/office/drawing/2014/main" id="{67F34074-25C4-4E8B-AAD0-FB1D0E199F9F}"/>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9" name="直接连接符 8">
            <a:extLst>
              <a:ext uri="{FF2B5EF4-FFF2-40B4-BE49-F238E27FC236}">
                <a16:creationId xmlns:a16="http://schemas.microsoft.com/office/drawing/2014/main" id="{7405A2D5-E1E8-4340-BA70-D16EE9A71A8F}"/>
              </a:ext>
            </a:extLst>
          </p:cNvPr>
          <p:cNvCxnSpPr>
            <a:cxnSpLocks/>
          </p:cNvCxnSpPr>
          <p:nvPr userDrawn="1"/>
        </p:nvCxnSpPr>
        <p:spPr>
          <a:xfrm>
            <a:off x="325967" y="926368"/>
            <a:ext cx="11540067" cy="0"/>
          </a:xfrm>
          <a:prstGeom prst="line">
            <a:avLst/>
          </a:prstGeom>
          <a:ln w="76200">
            <a:solidFill>
              <a:srgbClr val="393C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25967" y="1057388"/>
            <a:ext cx="11540067" cy="4351338"/>
          </a:xfrm>
        </p:spPr>
        <p:txBody>
          <a:bodyPr/>
          <a:lstStyle>
            <a:lvl1pPr marL="444500" indent="-444500">
              <a:spcAft>
                <a:spcPts val="1200"/>
              </a:spcAft>
              <a:buClr>
                <a:srgbClr val="393CA5"/>
              </a:buClr>
              <a:buFont typeface="Wingdings" panose="05000000000000000000" pitchFamily="2" charset="2"/>
              <a:buChar char="p"/>
              <a:defRPr sz="3600" b="1">
                <a:latin typeface="Calibri" panose="020F0502020204030204" pitchFamily="34" charset="0"/>
                <a:cs typeface="Calibri" panose="020F0502020204030204" pitchFamily="34" charset="0"/>
              </a:defRPr>
            </a:lvl1pPr>
            <a:lvl2pPr marL="896938" indent="-357188">
              <a:spcBef>
                <a:spcPts val="600"/>
              </a:spcBef>
              <a:spcAft>
                <a:spcPts val="600"/>
              </a:spcAft>
              <a:buClr>
                <a:srgbClr val="393CA5"/>
              </a:buClr>
              <a:buFont typeface="Wingdings" panose="05000000000000000000" pitchFamily="2" charset="2"/>
              <a:buChar char="n"/>
              <a:defRPr sz="2800">
                <a:latin typeface="Calibri" panose="020F0502020204030204" pitchFamily="34" charset="0"/>
                <a:cs typeface="Calibri" panose="020F0502020204030204" pitchFamily="34" charset="0"/>
              </a:defRPr>
            </a:lvl2pPr>
            <a:lvl3pPr marL="1371600" indent="-457200">
              <a:spcBef>
                <a:spcPts val="1200"/>
              </a:spcBef>
              <a:spcAft>
                <a:spcPts val="1200"/>
              </a:spcAft>
              <a:buClrTx/>
              <a:buFont typeface="+mj-lt"/>
              <a:buAutoNum type="arabicPeriod"/>
              <a:defRPr sz="2800">
                <a:latin typeface="Calibri" panose="020F0502020204030204" pitchFamily="34" charset="0"/>
                <a:cs typeface="Calibri" panose="020F0502020204030204" pitchFamily="34" charset="0"/>
              </a:defRPr>
            </a:lvl3pPr>
            <a:lvl4pPr marL="1600200" indent="-228600">
              <a:buClr>
                <a:srgbClr val="393CA5"/>
              </a:buClr>
              <a:buFont typeface="Wingdings" panose="05000000000000000000" pitchFamily="2" charset="2"/>
              <a:buChar char="n"/>
              <a:defRPr sz="2000">
                <a:latin typeface="Calibri" panose="020F0502020204030204" pitchFamily="34" charset="0"/>
                <a:cs typeface="Calibri" panose="020F0502020204030204" pitchFamily="34" charset="0"/>
              </a:defRPr>
            </a:lvl4pPr>
            <a:lvl5pPr marL="2057400" indent="-228600">
              <a:buClr>
                <a:srgbClr val="393CA5"/>
              </a:buClr>
              <a:buFont typeface="Wingdings" panose="05000000000000000000" pitchFamily="2" charset="2"/>
              <a:buChar char="n"/>
              <a:defRPr sz="2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2025/11/12</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393CA5"/>
                </a:solidFill>
              </a:defRPr>
            </a:lvl1pPr>
          </a:lstStyle>
          <a:p>
            <a:fld id="{84BCC322-D5A9-47A8-A5BE-5D9C2195FFDA}" type="slidenum">
              <a:rPr lang="zh-CN" altLang="en-US" smtClean="0"/>
              <a:pPr/>
              <a:t>‹#›</a:t>
            </a:fld>
            <a:endParaRPr lang="zh-CN" altLang="en-US" dirty="0"/>
          </a:p>
        </p:txBody>
      </p:sp>
      <p:sp>
        <p:nvSpPr>
          <p:cNvPr id="12" name="标题 1">
            <a:extLst>
              <a:ext uri="{FF2B5EF4-FFF2-40B4-BE49-F238E27FC236}">
                <a16:creationId xmlns:a16="http://schemas.microsoft.com/office/drawing/2014/main" id="{D9B86A31-C9C3-4206-8159-F7201A578A25}"/>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3" name="直接连接符 12">
            <a:extLst>
              <a:ext uri="{FF2B5EF4-FFF2-40B4-BE49-F238E27FC236}">
                <a16:creationId xmlns:a16="http://schemas.microsoft.com/office/drawing/2014/main" id="{B484E68D-8D0A-4F68-B3BC-DD3DA947EC25}"/>
              </a:ext>
            </a:extLst>
          </p:cNvPr>
          <p:cNvCxnSpPr>
            <a:cxnSpLocks/>
          </p:cNvCxnSpPr>
          <p:nvPr userDrawn="1"/>
        </p:nvCxnSpPr>
        <p:spPr>
          <a:xfrm>
            <a:off x="325967" y="926368"/>
            <a:ext cx="11540067" cy="0"/>
          </a:xfrm>
          <a:prstGeom prst="line">
            <a:avLst/>
          </a:prstGeom>
          <a:ln w="76200">
            <a:solidFill>
              <a:srgbClr val="393C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14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601FA485-F391-41B1-843C-88026CCE07F9}"/>
              </a:ext>
            </a:extLst>
          </p:cNvPr>
          <p:cNvSpPr>
            <a:spLocks noGrp="1"/>
          </p:cNvSpPr>
          <p:nvPr>
            <p:ph type="dt" sz="half" idx="10"/>
          </p:nvPr>
        </p:nvSpPr>
        <p:spPr/>
        <p:txBody>
          <a:bodyPr/>
          <a:lstStyle/>
          <a:p>
            <a:fld id="{EA89C43B-FA8B-4A19-9A46-5C4CE32C88EE}" type="datetime1">
              <a:rPr lang="zh-CN" altLang="en-US" smtClean="0"/>
              <a:t>2025/11/12</a:t>
            </a:fld>
            <a:endParaRPr lang="zh-CN" altLang="en-US"/>
          </a:p>
        </p:txBody>
      </p:sp>
      <p:sp>
        <p:nvSpPr>
          <p:cNvPr id="4" name="页脚占位符 3">
            <a:extLst>
              <a:ext uri="{FF2B5EF4-FFF2-40B4-BE49-F238E27FC236}">
                <a16:creationId xmlns:a16="http://schemas.microsoft.com/office/drawing/2014/main" id="{49F64874-29DD-4EE4-BC31-AB6CA442AAC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FD6C102-A730-4BA8-A896-0010A663054C}"/>
              </a:ext>
            </a:extLst>
          </p:cNvPr>
          <p:cNvSpPr>
            <a:spLocks noGrp="1"/>
          </p:cNvSpPr>
          <p:nvPr>
            <p:ph type="sldNum" sz="quarter" idx="12"/>
          </p:nvPr>
        </p:nvSpPr>
        <p:spPr/>
        <p:txBody>
          <a:bodyPr/>
          <a:lstStyle>
            <a:lvl1pPr>
              <a:defRPr sz="2000">
                <a:solidFill>
                  <a:srgbClr val="393CA5"/>
                </a:solidFill>
              </a:defRPr>
            </a:lvl1pPr>
          </a:lstStyle>
          <a:p>
            <a:fld id="{84BCC322-D5A9-47A8-A5BE-5D9C2195FFDA}" type="slidenum">
              <a:rPr lang="zh-CN" altLang="en-US" smtClean="0"/>
              <a:pPr/>
              <a:t>‹#›</a:t>
            </a:fld>
            <a:endParaRPr lang="zh-CN" altLang="en-US" dirty="0"/>
          </a:p>
        </p:txBody>
      </p:sp>
      <p:sp>
        <p:nvSpPr>
          <p:cNvPr id="9" name="标题 1">
            <a:extLst>
              <a:ext uri="{FF2B5EF4-FFF2-40B4-BE49-F238E27FC236}">
                <a16:creationId xmlns:a16="http://schemas.microsoft.com/office/drawing/2014/main" id="{DC1F1D9E-A313-4BB1-B9C2-9F57F5BE624D}"/>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0" name="直接连接符 9">
            <a:extLst>
              <a:ext uri="{FF2B5EF4-FFF2-40B4-BE49-F238E27FC236}">
                <a16:creationId xmlns:a16="http://schemas.microsoft.com/office/drawing/2014/main" id="{C4454C96-D8E1-413C-9C81-CCC708DB51FC}"/>
              </a:ext>
            </a:extLst>
          </p:cNvPr>
          <p:cNvCxnSpPr>
            <a:cxnSpLocks/>
          </p:cNvCxnSpPr>
          <p:nvPr userDrawn="1"/>
        </p:nvCxnSpPr>
        <p:spPr>
          <a:xfrm>
            <a:off x="325967" y="926368"/>
            <a:ext cx="11540067" cy="0"/>
          </a:xfrm>
          <a:prstGeom prst="line">
            <a:avLst/>
          </a:prstGeom>
          <a:ln w="76200">
            <a:solidFill>
              <a:srgbClr val="393C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3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341E977-A048-4275-8A40-BA9F637608A2}"/>
              </a:ext>
            </a:extLst>
          </p:cNvPr>
          <p:cNvSpPr>
            <a:spLocks noGrp="1"/>
          </p:cNvSpPr>
          <p:nvPr>
            <p:ph type="dt" sz="half" idx="10"/>
          </p:nvPr>
        </p:nvSpPr>
        <p:spPr/>
        <p:txBody>
          <a:bodyPr/>
          <a:lstStyle/>
          <a:p>
            <a:fld id="{B8FEC2C3-1F47-4A3E-B89A-7B93EDE076C3}" type="datetime1">
              <a:rPr lang="zh-CN" altLang="en-US" smtClean="0"/>
              <a:t>2025/11/12</a:t>
            </a:fld>
            <a:endParaRPr lang="zh-CN" altLang="en-US"/>
          </a:p>
        </p:txBody>
      </p:sp>
      <p:sp>
        <p:nvSpPr>
          <p:cNvPr id="3" name="页脚占位符 2">
            <a:extLst>
              <a:ext uri="{FF2B5EF4-FFF2-40B4-BE49-F238E27FC236}">
                <a16:creationId xmlns:a16="http://schemas.microsoft.com/office/drawing/2014/main" id="{3CA90E10-72BE-4178-AF15-B3743667B6A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9EC792A-B189-4146-8759-99A6EAC7AD5F}"/>
              </a:ext>
            </a:extLst>
          </p:cNvPr>
          <p:cNvSpPr>
            <a:spLocks noGrp="1"/>
          </p:cNvSpPr>
          <p:nvPr>
            <p:ph type="sldNum" sz="quarter" idx="12"/>
          </p:nvPr>
        </p:nvSpPr>
        <p:spPr/>
        <p:txBody>
          <a:bodyPr/>
          <a:lstStyle>
            <a:lvl1pPr>
              <a:defRPr sz="2000">
                <a:solidFill>
                  <a:srgbClr val="393CA5"/>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70950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A765B9-6910-42D8-B6AA-5A557D878B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672BBB-AA7D-43EA-8AEB-CF4B8B06A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0C4A263-CAC8-4A4E-B21B-4ADBF5507A4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8324-6762-4CB9-8C4A-64A254338395}" type="datetime1">
              <a:rPr lang="zh-CN" altLang="en-US" smtClean="0"/>
              <a:t>2025/11/12</a:t>
            </a:fld>
            <a:endParaRPr lang="zh-CN" altLang="en-US"/>
          </a:p>
        </p:txBody>
      </p:sp>
      <p:sp>
        <p:nvSpPr>
          <p:cNvPr id="5" name="页脚占位符 4">
            <a:extLst>
              <a:ext uri="{FF2B5EF4-FFF2-40B4-BE49-F238E27FC236}">
                <a16:creationId xmlns:a16="http://schemas.microsoft.com/office/drawing/2014/main" id="{CB653425-B828-41BE-AAF6-CE687A5782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D62796-75B2-4C94-92D1-D95F231C9E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rgbClr val="393CA5"/>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120913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25.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3A766EC-F07F-A041-91E8-A3BC83DFE63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95762" y="3793709"/>
            <a:ext cx="360000" cy="360000"/>
          </a:xfrm>
          <a:prstGeom prst="rect">
            <a:avLst/>
          </a:prstGeom>
        </p:spPr>
      </p:pic>
      <p:sp>
        <p:nvSpPr>
          <p:cNvPr id="5" name="标题 4">
            <a:extLst>
              <a:ext uri="{FF2B5EF4-FFF2-40B4-BE49-F238E27FC236}">
                <a16:creationId xmlns:a16="http://schemas.microsoft.com/office/drawing/2014/main" id="{83E45B8E-0B85-4D95-956C-05B243A2B79E}"/>
              </a:ext>
            </a:extLst>
          </p:cNvPr>
          <p:cNvSpPr>
            <a:spLocks noGrp="1"/>
          </p:cNvSpPr>
          <p:nvPr>
            <p:ph type="ctrTitle"/>
          </p:nvPr>
        </p:nvSpPr>
        <p:spPr>
          <a:xfrm>
            <a:off x="0" y="2042901"/>
            <a:ext cx="12192000" cy="1487683"/>
          </a:xfrm>
        </p:spPr>
        <p:txBody>
          <a:bodyPr anchor="ctr" anchorCtr="0">
            <a:no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Democratizing the Cryptocurrency Ecosystem by</a:t>
            </a:r>
            <a:br>
              <a:rPr lang="en-US" altLang="zh-CN" sz="4000" dirty="0">
                <a:latin typeface="Calibri" panose="020F0502020204030204" pitchFamily="34" charset="0"/>
                <a:ea typeface="Calibri" panose="020F0502020204030204" pitchFamily="34" charset="0"/>
                <a:cs typeface="Calibri" panose="020F0502020204030204" pitchFamily="34" charset="0"/>
              </a:rPr>
            </a:br>
            <a:r>
              <a:rPr lang="en-US" altLang="zh-CN" sz="4000" dirty="0">
                <a:latin typeface="Calibri" panose="020F0502020204030204" pitchFamily="34" charset="0"/>
                <a:ea typeface="Calibri" panose="020F0502020204030204" pitchFamily="34" charset="0"/>
                <a:cs typeface="Calibri" panose="020F0502020204030204" pitchFamily="34" charset="0"/>
              </a:rPr>
              <a:t>Just-In-Time Transformation of Mining Programs</a:t>
            </a:r>
            <a:endParaRPr lang="zh-CN" altLang="en-US" sz="4000" dirty="0">
              <a:latin typeface="Calibri" panose="020F0502020204030204" pitchFamily="34" charset="0"/>
              <a:cs typeface="Calibri" panose="020F0502020204030204" pitchFamily="34" charset="0"/>
            </a:endParaRPr>
          </a:p>
        </p:txBody>
      </p:sp>
      <p:sp>
        <p:nvSpPr>
          <p:cNvPr id="6" name="副标题 5">
            <a:extLst>
              <a:ext uri="{FF2B5EF4-FFF2-40B4-BE49-F238E27FC236}">
                <a16:creationId xmlns:a16="http://schemas.microsoft.com/office/drawing/2014/main" id="{534B8233-897D-4901-BF18-13944FC68E91}"/>
              </a:ext>
            </a:extLst>
          </p:cNvPr>
          <p:cNvSpPr>
            <a:spLocks noGrp="1"/>
          </p:cNvSpPr>
          <p:nvPr>
            <p:ph type="subTitle" idx="1"/>
          </p:nvPr>
        </p:nvSpPr>
        <p:spPr>
          <a:xfrm>
            <a:off x="217292" y="3809165"/>
            <a:ext cx="11757415" cy="1086618"/>
          </a:xfrm>
        </p:spPr>
        <p:txBody>
          <a:bodyPr>
            <a:normAutofit/>
          </a:bodyPr>
          <a:lstStyle/>
          <a:p>
            <a:r>
              <a:rPr lang="en" altLang="zh-CN" i="1" dirty="0"/>
              <a:t>Wei Liu      , Zhenhua Li, Feng Qian, Feiyu Jin, Hao Lin</a:t>
            </a:r>
          </a:p>
          <a:p>
            <a:r>
              <a:rPr lang="en-US" altLang="zh-CN" i="1" dirty="0" err="1"/>
              <a:t>Yannan</a:t>
            </a:r>
            <a:r>
              <a:rPr lang="en-US" altLang="zh-CN" i="1" dirty="0"/>
              <a:t> Zheng, Bo Xiao, </a:t>
            </a:r>
            <a:r>
              <a:rPr lang="en-US" altLang="zh-CN" i="1" dirty="0" err="1"/>
              <a:t>Xiaokang</a:t>
            </a:r>
            <a:r>
              <a:rPr lang="en-US" altLang="zh-CN" i="1" dirty="0"/>
              <a:t> Qin, Tianyin Xu</a:t>
            </a:r>
            <a:endParaRPr lang="zh-CN" altLang="en-US" dirty="0"/>
          </a:p>
        </p:txBody>
      </p:sp>
      <p:sp>
        <p:nvSpPr>
          <p:cNvPr id="3" name="灯片编号占位符 2">
            <a:extLst>
              <a:ext uri="{FF2B5EF4-FFF2-40B4-BE49-F238E27FC236}">
                <a16:creationId xmlns:a16="http://schemas.microsoft.com/office/drawing/2014/main" id="{C09C370D-6483-4A40-9AD0-F1382D58B290}"/>
              </a:ext>
            </a:extLst>
          </p:cNvPr>
          <p:cNvSpPr>
            <a:spLocks noGrp="1"/>
          </p:cNvSpPr>
          <p:nvPr>
            <p:ph type="sldNum" sz="quarter" idx="12"/>
          </p:nvPr>
        </p:nvSpPr>
        <p:spPr/>
        <p:txBody>
          <a:bodyPr/>
          <a:lstStyle/>
          <a:p>
            <a:fld id="{84BCC322-D5A9-47A8-A5BE-5D9C2195FFDA}" type="slidenum">
              <a:rPr lang="zh-CN" altLang="en-US" smtClean="0"/>
              <a:pPr/>
              <a:t>1</a:t>
            </a:fld>
            <a:endParaRPr lang="zh-CN" altLang="en-US" dirty="0"/>
          </a:p>
        </p:txBody>
      </p:sp>
      <p:pic>
        <p:nvPicPr>
          <p:cNvPr id="1026" name="Picture 2">
            <a:extLst>
              <a:ext uri="{FF2B5EF4-FFF2-40B4-BE49-F238E27FC236}">
                <a16:creationId xmlns:a16="http://schemas.microsoft.com/office/drawing/2014/main" id="{3AC1F465-400E-1B6D-875D-A1287095C0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473" b="49970"/>
          <a:stretch>
            <a:fillRect/>
          </a:stretch>
        </p:blipFill>
        <p:spPr bwMode="auto">
          <a:xfrm>
            <a:off x="-1" y="0"/>
            <a:ext cx="12192000" cy="187681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a:extLst>
              <a:ext uri="{FF2B5EF4-FFF2-40B4-BE49-F238E27FC236}">
                <a16:creationId xmlns:a16="http://schemas.microsoft.com/office/drawing/2014/main" id="{D8A04555-AE68-E339-2301-7594E0E5F425}"/>
              </a:ext>
            </a:extLst>
          </p:cNvPr>
          <p:cNvGrpSpPr/>
          <p:nvPr/>
        </p:nvGrpSpPr>
        <p:grpSpPr>
          <a:xfrm>
            <a:off x="664271" y="5213297"/>
            <a:ext cx="10863457" cy="695326"/>
            <a:chOff x="544379" y="5195835"/>
            <a:chExt cx="11401815" cy="729784"/>
          </a:xfrm>
        </p:grpSpPr>
        <p:pic>
          <p:nvPicPr>
            <p:cNvPr id="11" name="图形 10">
              <a:extLst>
                <a:ext uri="{FF2B5EF4-FFF2-40B4-BE49-F238E27FC236}">
                  <a16:creationId xmlns:a16="http://schemas.microsoft.com/office/drawing/2014/main" id="{D8DDF052-779C-353B-B36D-A61A78FD34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379" y="5261356"/>
              <a:ext cx="2090755" cy="658508"/>
            </a:xfrm>
            <a:prstGeom prst="rect">
              <a:avLst/>
            </a:prstGeom>
          </p:spPr>
        </p:pic>
        <p:pic>
          <p:nvPicPr>
            <p:cNvPr id="14" name="Picture 2" descr="undefined">
              <a:extLst>
                <a:ext uri="{FF2B5EF4-FFF2-40B4-BE49-F238E27FC236}">
                  <a16:creationId xmlns:a16="http://schemas.microsoft.com/office/drawing/2014/main" id="{0F1E7036-4E76-99B2-505E-8EE46AE2FB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8987" y="5299224"/>
              <a:ext cx="2885967" cy="622288"/>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DD545CFE-8F45-BCDE-9DCF-2ADCD301094E}"/>
                </a:ext>
              </a:extLst>
            </p:cNvPr>
            <p:cNvPicPr>
              <a:picLocks noChangeAspect="1"/>
            </p:cNvPicPr>
            <p:nvPr/>
          </p:nvPicPr>
          <p:blipFill>
            <a:blip r:embed="rId8"/>
            <a:stretch>
              <a:fillRect/>
            </a:stretch>
          </p:blipFill>
          <p:spPr>
            <a:xfrm>
              <a:off x="7148807" y="5195835"/>
              <a:ext cx="1702829" cy="729784"/>
            </a:xfrm>
            <a:prstGeom prst="rect">
              <a:avLst/>
            </a:prstGeom>
          </p:spPr>
        </p:pic>
        <p:pic>
          <p:nvPicPr>
            <p:cNvPr id="17" name="图片 16">
              <a:extLst>
                <a:ext uri="{FF2B5EF4-FFF2-40B4-BE49-F238E27FC236}">
                  <a16:creationId xmlns:a16="http://schemas.microsoft.com/office/drawing/2014/main" id="{97508EB7-BF95-7924-B21B-45F70F1A2525}"/>
                </a:ext>
              </a:extLst>
            </p:cNvPr>
            <p:cNvPicPr>
              <a:picLocks noChangeAspect="1"/>
            </p:cNvPicPr>
            <p:nvPr/>
          </p:nvPicPr>
          <p:blipFill rotWithShape="1">
            <a:blip r:embed="rId9">
              <a:extLst>
                <a:ext uri="{28A0092B-C50C-407E-A947-70E740481C1C}">
                  <a14:useLocalDpi xmlns:a14="http://schemas.microsoft.com/office/drawing/2010/main" val="0"/>
                </a:ext>
              </a:extLst>
            </a:blip>
            <a:srcRect l="8480" t="19565" r="9046" b="22417"/>
            <a:stretch/>
          </p:blipFill>
          <p:spPr>
            <a:xfrm>
              <a:off x="9665488" y="5259708"/>
              <a:ext cx="2280706" cy="661804"/>
            </a:xfrm>
            <a:prstGeom prst="rect">
              <a:avLst/>
            </a:prstGeom>
          </p:spPr>
        </p:pic>
      </p:grpSp>
    </p:spTree>
    <p:extLst>
      <p:ext uri="{BB962C8B-B14F-4D97-AF65-F5344CB8AC3E}">
        <p14:creationId xmlns:p14="http://schemas.microsoft.com/office/powerpoint/2010/main" val="405128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3E76-B3CF-FB74-8CC4-2C704278D59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7725EFE6-1A57-9C9F-8BBC-B66FAD6B96B0}"/>
              </a:ext>
            </a:extLst>
          </p:cNvPr>
          <p:cNvSpPr>
            <a:spLocks noGrp="1"/>
          </p:cNvSpPr>
          <p:nvPr>
            <p:ph idx="1"/>
          </p:nvPr>
        </p:nvSpPr>
        <p:spPr>
          <a:xfrm>
            <a:off x="325967" y="1057387"/>
            <a:ext cx="11540067" cy="5550647"/>
          </a:xfrm>
        </p:spPr>
        <p:txBody>
          <a:bodyPr>
            <a:normAutofit/>
          </a:bodyPr>
          <a:lstStyle/>
          <a:p>
            <a:r>
              <a:rPr lang="en-US" altLang="zh-CN" dirty="0"/>
              <a:t>Just-in-time transformation of mining programs</a:t>
            </a:r>
          </a:p>
          <a:p>
            <a:pPr lvl="1"/>
            <a:r>
              <a:rPr lang="en-US" altLang="zh-CN" dirty="0"/>
              <a:t>Element propagation graph (EPG) modeling</a:t>
            </a:r>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2F85C8A9-E06F-92DE-BE53-8340BECBCB2E}"/>
              </a:ext>
            </a:extLst>
          </p:cNvPr>
          <p:cNvSpPr>
            <a:spLocks noGrp="1"/>
          </p:cNvSpPr>
          <p:nvPr>
            <p:ph type="sldNum" sz="quarter" idx="12"/>
          </p:nvPr>
        </p:nvSpPr>
        <p:spPr/>
        <p:txBody>
          <a:bodyPr/>
          <a:lstStyle/>
          <a:p>
            <a:fld id="{84BCC322-D5A9-47A8-A5BE-5D9C2195FFDA}" type="slidenum">
              <a:rPr lang="zh-CN" altLang="en-US" smtClean="0"/>
              <a:pPr/>
              <a:t>10</a:t>
            </a:fld>
            <a:endParaRPr lang="zh-CN" altLang="en-US" dirty="0"/>
          </a:p>
        </p:txBody>
      </p:sp>
      <p:sp>
        <p:nvSpPr>
          <p:cNvPr id="5" name="标题 4">
            <a:extLst>
              <a:ext uri="{FF2B5EF4-FFF2-40B4-BE49-F238E27FC236}">
                <a16:creationId xmlns:a16="http://schemas.microsoft.com/office/drawing/2014/main" id="{7960E69D-A348-4CB3-B610-F076FC75941E}"/>
              </a:ext>
            </a:extLst>
          </p:cNvPr>
          <p:cNvSpPr>
            <a:spLocks noGrp="1"/>
          </p:cNvSpPr>
          <p:nvPr>
            <p:ph type="title"/>
          </p:nvPr>
        </p:nvSpPr>
        <p:spPr/>
        <p:txBody>
          <a:bodyPr/>
          <a:lstStyle/>
          <a:p>
            <a:r>
              <a:rPr lang="en-US" altLang="zh-CN" dirty="0"/>
              <a:t>3. Design of Vectra</a:t>
            </a:r>
            <a:endParaRPr lang="zh-CN" altLang="en-US" dirty="0"/>
          </a:p>
        </p:txBody>
      </p:sp>
      <p:graphicFrame>
        <p:nvGraphicFramePr>
          <p:cNvPr id="2" name="表格 1">
            <a:extLst>
              <a:ext uri="{FF2B5EF4-FFF2-40B4-BE49-F238E27FC236}">
                <a16:creationId xmlns:a16="http://schemas.microsoft.com/office/drawing/2014/main" id="{9368018F-D5CB-4A40-CF42-9653D30DC20D}"/>
              </a:ext>
            </a:extLst>
          </p:cNvPr>
          <p:cNvGraphicFramePr>
            <a:graphicFrameLocks noGrp="1"/>
          </p:cNvGraphicFramePr>
          <p:nvPr>
            <p:extLst>
              <p:ext uri="{D42A27DB-BD31-4B8C-83A1-F6EECF244321}">
                <p14:modId xmlns:p14="http://schemas.microsoft.com/office/powerpoint/2010/main" val="2481589121"/>
              </p:ext>
            </p:extLst>
          </p:nvPr>
        </p:nvGraphicFramePr>
        <p:xfrm>
          <a:off x="358881" y="2656156"/>
          <a:ext cx="6856544" cy="3158400"/>
        </p:xfrm>
        <a:graphic>
          <a:graphicData uri="http://schemas.openxmlformats.org/drawingml/2006/table">
            <a:tbl>
              <a:tblPr firstRow="1" bandRow="1">
                <a:tableStyleId>{5C22544A-7EE6-4342-B048-85BDC9FD1C3A}</a:tableStyleId>
              </a:tblPr>
              <a:tblGrid>
                <a:gridCol w="1832113">
                  <a:extLst>
                    <a:ext uri="{9D8B030D-6E8A-4147-A177-3AD203B41FA5}">
                      <a16:colId xmlns:a16="http://schemas.microsoft.com/office/drawing/2014/main" val="4066974396"/>
                    </a:ext>
                  </a:extLst>
                </a:gridCol>
                <a:gridCol w="1832113">
                  <a:extLst>
                    <a:ext uri="{9D8B030D-6E8A-4147-A177-3AD203B41FA5}">
                      <a16:colId xmlns:a16="http://schemas.microsoft.com/office/drawing/2014/main" val="2373297550"/>
                    </a:ext>
                  </a:extLst>
                </a:gridCol>
                <a:gridCol w="1360205">
                  <a:extLst>
                    <a:ext uri="{9D8B030D-6E8A-4147-A177-3AD203B41FA5}">
                      <a16:colId xmlns:a16="http://schemas.microsoft.com/office/drawing/2014/main" val="3653504819"/>
                    </a:ext>
                  </a:extLst>
                </a:gridCol>
                <a:gridCol w="1832113">
                  <a:extLst>
                    <a:ext uri="{9D8B030D-6E8A-4147-A177-3AD203B41FA5}">
                      <a16:colId xmlns:a16="http://schemas.microsoft.com/office/drawing/2014/main" val="806168480"/>
                    </a:ext>
                  </a:extLst>
                </a:gridCol>
              </a:tblGrid>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8</a:t>
                      </a:r>
                      <a:r>
                        <a:rPr kumimoji="1" lang="en-US" altLang="zh-CN" sz="1600" b="0" baseline="0" dirty="0">
                          <a:solidFill>
                            <a:srgbClr val="00B050"/>
                          </a:solidFill>
                          <a:latin typeface="Consolas" panose="020B0609020204030204" pitchFamily="49" charset="0"/>
                          <a:cs typeface="Consolas" panose="020B0609020204030204" pitchFamily="49" charset="0"/>
                        </a:rPr>
                        <a:t>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exponent</a:t>
                      </a:r>
                      <a:r>
                        <a:rPr kumimoji="1" lang="en-US" altLang="zh-CN" sz="1600" b="0" baseline="0" dirty="0">
                          <a:solidFill>
                            <a:srgbClr val="00B050"/>
                          </a:solidFill>
                          <a:latin typeface="Consolas" panose="020B0609020204030204" pitchFamily="49" charset="0"/>
                          <a:cs typeface="Consolas" panose="020B0609020204030204" pitchFamily="49" charset="0"/>
                        </a:rPr>
                        <a:t> ADD:</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857283"/>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x0</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y0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21804060"/>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x1</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0052777"/>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MUL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1263515"/>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z0</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y0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$z0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36841136"/>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z1</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$z1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53068514"/>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MUL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2442760"/>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$x0</a:t>
                      </a:r>
                      <a:endParaRPr kumimoji="1" lang="en-US" altLang="zh-CN" sz="16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$z0</a:t>
                      </a:r>
                      <a:r>
                        <a:rPr kumimoji="1" lang="en-US" altLang="zh-CN" sz="1600" b="0" baseline="0" dirty="0">
                          <a:solidFill>
                            <a:schemeClr val="tx1"/>
                          </a:solidFill>
                          <a:latin typeface="Consolas" panose="020B0609020204030204" pitchFamily="49" charset="0"/>
                          <a:cs typeface="Consolas" panose="020B0609020204030204" pitchFamily="49" charset="0"/>
                        </a:rPr>
                        <a:t>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i32.xor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38378852"/>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$x1</a:t>
                      </a:r>
                      <a:endParaRPr kumimoji="1" lang="en-US" altLang="zh-CN" sz="16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$z1</a:t>
                      </a:r>
                      <a:r>
                        <a:rPr kumimoji="1" lang="en-US" altLang="zh-CN" sz="1600" b="0" baseline="0" dirty="0">
                          <a:solidFill>
                            <a:schemeClr val="tx1"/>
                          </a:solidFill>
                          <a:latin typeface="Consolas" panose="020B0609020204030204" pitchFamily="49" charset="0"/>
                          <a:cs typeface="Consolas" panose="020B0609020204030204" pitchFamily="49" charset="0"/>
                        </a:rPr>
                        <a:t>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i32.xor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40722277"/>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XOR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a:solidFill>
                            <a:schemeClr val="tx1"/>
                          </a:solidFill>
                          <a:latin typeface="Consolas" panose="020B0609020204030204" pitchFamily="49" charset="0"/>
                          <a:cs typeface="Consolas" panose="020B0609020204030204" pitchFamily="49" charset="0"/>
                        </a:rPr>
                        <a:t>local.set $</a:t>
                      </a:r>
                      <a:r>
                        <a:rPr kumimoji="1" lang="en-US" altLang="zh-CN" sz="1000" b="0">
                          <a:solidFill>
                            <a:srgbClr val="0000FF"/>
                          </a:solidFill>
                          <a:latin typeface="Consolas" panose="020B0609020204030204" pitchFamily="49" charset="0"/>
                          <a:cs typeface="Consolas" panose="020B0609020204030204" pitchFamily="49" charset="0"/>
                        </a:rPr>
                        <a:t>z1m</a:t>
                      </a:r>
                      <a:r>
                        <a:rPr kumimoji="1" lang="en-US" altLang="zh-CN" sz="1000" b="0" baseline="0">
                          <a:solidFill>
                            <a:schemeClr val="tx1"/>
                          </a:solidFill>
                          <a:latin typeface="Consolas" panose="020B0609020204030204" pitchFamily="49" charset="0"/>
                          <a:cs typeface="Consolas" panose="020B0609020204030204" pitchFamily="49" charset="0"/>
                        </a:rPr>
                        <a:t> </a:t>
                      </a: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a:solidFill>
                            <a:schemeClr val="tx1"/>
                          </a:solidFill>
                          <a:latin typeface="Consolas" panose="020B0609020204030204" pitchFamily="49" charset="0"/>
                          <a:cs typeface="Consolas" panose="020B0609020204030204" pitchFamily="49" charset="0"/>
                        </a:rPr>
                        <a:t>i64.xor</a:t>
                      </a: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dirty="0" err="1">
                          <a:solidFill>
                            <a:schemeClr val="tx1"/>
                          </a:solidFill>
                          <a:latin typeface="Consolas" panose="020B0609020204030204" pitchFamily="49" charset="0"/>
                          <a:cs typeface="Consolas" panose="020B0609020204030204" pitchFamily="49" charset="0"/>
                        </a:rPr>
                        <a:t>local.set</a:t>
                      </a:r>
                      <a:r>
                        <a:rPr kumimoji="1" lang="en-US" altLang="zh-CN" sz="1000" b="0" dirty="0">
                          <a:solidFill>
                            <a:schemeClr val="tx1"/>
                          </a:solidFill>
                          <a:latin typeface="Consolas" panose="020B0609020204030204" pitchFamily="49" charset="0"/>
                          <a:cs typeface="Consolas" panose="020B0609020204030204" pitchFamily="49" charset="0"/>
                        </a:rPr>
                        <a:t> </a:t>
                      </a:r>
                      <a:r>
                        <a:rPr kumimoji="1" lang="en-US" altLang="zh-CN" sz="1000" b="0" dirty="0">
                          <a:solidFill>
                            <a:srgbClr val="0000FF"/>
                          </a:solidFill>
                          <a:latin typeface="Consolas" panose="020B0609020204030204" pitchFamily="49" charset="0"/>
                          <a:cs typeface="Consolas" panose="020B0609020204030204" pitchFamily="49" charset="0"/>
                        </a:rPr>
                        <a:t>$x1m</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496708"/>
                  </a:ext>
                </a:extLst>
              </a:tr>
            </a:tbl>
          </a:graphicData>
        </a:graphic>
      </p:graphicFrame>
      <p:grpSp>
        <p:nvGrpSpPr>
          <p:cNvPr id="27" name="组合 26">
            <a:extLst>
              <a:ext uri="{FF2B5EF4-FFF2-40B4-BE49-F238E27FC236}">
                <a16:creationId xmlns:a16="http://schemas.microsoft.com/office/drawing/2014/main" id="{616F54F0-26B9-4E70-E232-2D6DD5F33223}"/>
              </a:ext>
            </a:extLst>
          </p:cNvPr>
          <p:cNvGrpSpPr/>
          <p:nvPr/>
        </p:nvGrpSpPr>
        <p:grpSpPr>
          <a:xfrm>
            <a:off x="1543285" y="2995027"/>
            <a:ext cx="5405835" cy="2235020"/>
            <a:chOff x="2170110" y="3025955"/>
            <a:chExt cx="5405835" cy="2235020"/>
          </a:xfrm>
        </p:grpSpPr>
        <p:sp>
          <p:nvSpPr>
            <p:cNvPr id="4" name="圆角矩形 17">
              <a:extLst>
                <a:ext uri="{FF2B5EF4-FFF2-40B4-BE49-F238E27FC236}">
                  <a16:creationId xmlns:a16="http://schemas.microsoft.com/office/drawing/2014/main" id="{6415A27A-60B8-242E-17CB-184E96076EA1}"/>
                </a:ext>
              </a:extLst>
            </p:cNvPr>
            <p:cNvSpPr/>
            <p:nvPr/>
          </p:nvSpPr>
          <p:spPr>
            <a:xfrm>
              <a:off x="7193767" y="4948607"/>
              <a:ext cx="381935" cy="223351"/>
            </a:xfrm>
            <a:prstGeom prst="roundRect">
              <a:avLst/>
            </a:prstGeom>
            <a:solidFill>
              <a:srgbClr val="C00000">
                <a:alpha val="2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89">
              <a:extLst>
                <a:ext uri="{FF2B5EF4-FFF2-40B4-BE49-F238E27FC236}">
                  <a16:creationId xmlns:a16="http://schemas.microsoft.com/office/drawing/2014/main" id="{9FC24106-A49A-C202-E1AD-DD9C8723EA5F}"/>
                </a:ext>
              </a:extLst>
            </p:cNvPr>
            <p:cNvSpPr/>
            <p:nvPr/>
          </p:nvSpPr>
          <p:spPr>
            <a:xfrm>
              <a:off x="4000649" y="4948607"/>
              <a:ext cx="381935" cy="223351"/>
            </a:xfrm>
            <a:prstGeom prst="roundRect">
              <a:avLst/>
            </a:prstGeom>
            <a:solidFill>
              <a:srgbClr val="FF9900">
                <a:alpha val="25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80">
              <a:extLst>
                <a:ext uri="{FF2B5EF4-FFF2-40B4-BE49-F238E27FC236}">
                  <a16:creationId xmlns:a16="http://schemas.microsoft.com/office/drawing/2014/main" id="{7AF25891-BCD8-0059-BF9B-C35D798C918B}"/>
                </a:ext>
              </a:extLst>
            </p:cNvPr>
            <p:cNvSpPr/>
            <p:nvPr/>
          </p:nvSpPr>
          <p:spPr>
            <a:xfrm>
              <a:off x="2170110" y="4948606"/>
              <a:ext cx="382422" cy="223352"/>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6">
              <a:extLst>
                <a:ext uri="{FF2B5EF4-FFF2-40B4-BE49-F238E27FC236}">
                  <a16:creationId xmlns:a16="http://schemas.microsoft.com/office/drawing/2014/main" id="{2E05807B-27AF-B3E9-3A27-A36CAFC0E099}"/>
                </a:ext>
              </a:extLst>
            </p:cNvPr>
            <p:cNvSpPr/>
            <p:nvPr/>
          </p:nvSpPr>
          <p:spPr>
            <a:xfrm>
              <a:off x="2170110" y="3057115"/>
              <a:ext cx="382422" cy="223352"/>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26">
              <a:extLst>
                <a:ext uri="{FF2B5EF4-FFF2-40B4-BE49-F238E27FC236}">
                  <a16:creationId xmlns:a16="http://schemas.microsoft.com/office/drawing/2014/main" id="{A077FECB-555D-3E7E-5C72-A8274FC998AE}"/>
                </a:ext>
              </a:extLst>
            </p:cNvPr>
            <p:cNvSpPr/>
            <p:nvPr/>
          </p:nvSpPr>
          <p:spPr>
            <a:xfrm>
              <a:off x="2170354" y="4002737"/>
              <a:ext cx="381935" cy="223351"/>
            </a:xfrm>
            <a:prstGeom prst="roundRect">
              <a:avLst/>
            </a:prstGeom>
            <a:solidFill>
              <a:srgbClr val="FF9900">
                <a:alpha val="25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77">
              <a:extLst>
                <a:ext uri="{FF2B5EF4-FFF2-40B4-BE49-F238E27FC236}">
                  <a16:creationId xmlns:a16="http://schemas.microsoft.com/office/drawing/2014/main" id="{B95E9127-0649-95C8-FDCB-CDAB8E7EF185}"/>
                </a:ext>
              </a:extLst>
            </p:cNvPr>
            <p:cNvSpPr/>
            <p:nvPr/>
          </p:nvSpPr>
          <p:spPr>
            <a:xfrm>
              <a:off x="4002507" y="3057115"/>
              <a:ext cx="382422" cy="223352"/>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79">
              <a:extLst>
                <a:ext uri="{FF2B5EF4-FFF2-40B4-BE49-F238E27FC236}">
                  <a16:creationId xmlns:a16="http://schemas.microsoft.com/office/drawing/2014/main" id="{2A03AF53-7139-D87C-5341-F3053D7EEC8E}"/>
                </a:ext>
              </a:extLst>
            </p:cNvPr>
            <p:cNvSpPr/>
            <p:nvPr/>
          </p:nvSpPr>
          <p:spPr>
            <a:xfrm>
              <a:off x="7193523" y="3057115"/>
              <a:ext cx="382422" cy="223352"/>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圆角矩形 85">
              <a:extLst>
                <a:ext uri="{FF2B5EF4-FFF2-40B4-BE49-F238E27FC236}">
                  <a16:creationId xmlns:a16="http://schemas.microsoft.com/office/drawing/2014/main" id="{B6B077FD-249B-E9CB-F22F-6B4A396526D4}"/>
                </a:ext>
              </a:extLst>
            </p:cNvPr>
            <p:cNvSpPr/>
            <p:nvPr/>
          </p:nvSpPr>
          <p:spPr>
            <a:xfrm>
              <a:off x="4019674" y="4002737"/>
              <a:ext cx="381935" cy="223351"/>
            </a:xfrm>
            <a:prstGeom prst="roundRect">
              <a:avLst/>
            </a:prstGeom>
            <a:solidFill>
              <a:srgbClr val="FF9900">
                <a:alpha val="25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圆角矩形 88">
              <a:extLst>
                <a:ext uri="{FF2B5EF4-FFF2-40B4-BE49-F238E27FC236}">
                  <a16:creationId xmlns:a16="http://schemas.microsoft.com/office/drawing/2014/main" id="{BCF8A129-CFE1-35F6-3D7C-F7A684245CAD}"/>
                </a:ext>
              </a:extLst>
            </p:cNvPr>
            <p:cNvSpPr/>
            <p:nvPr/>
          </p:nvSpPr>
          <p:spPr>
            <a:xfrm>
              <a:off x="7193767" y="4002737"/>
              <a:ext cx="381935" cy="223351"/>
            </a:xfrm>
            <a:prstGeom prst="roundRect">
              <a:avLst/>
            </a:prstGeom>
            <a:solidFill>
              <a:srgbClr val="FF9900">
                <a:alpha val="25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任意形状 90">
              <a:extLst>
                <a:ext uri="{FF2B5EF4-FFF2-40B4-BE49-F238E27FC236}">
                  <a16:creationId xmlns:a16="http://schemas.microsoft.com/office/drawing/2014/main" id="{A8FA123C-F2EC-680C-57C8-7CA96F9EC753}"/>
                </a:ext>
              </a:extLst>
            </p:cNvPr>
            <p:cNvSpPr/>
            <p:nvPr/>
          </p:nvSpPr>
          <p:spPr>
            <a:xfrm>
              <a:off x="2552289" y="3025955"/>
              <a:ext cx="4671894" cy="121740"/>
            </a:xfrm>
            <a:custGeom>
              <a:avLst/>
              <a:gdLst>
                <a:gd name="connsiteX0" fmla="*/ 0 w 3004223"/>
                <a:gd name="connsiteY0" fmla="*/ 121740 h 121740"/>
                <a:gd name="connsiteX1" fmla="*/ 480060 w 3004223"/>
                <a:gd name="connsiteY1" fmla="*/ 7440 h 121740"/>
                <a:gd name="connsiteX2" fmla="*/ 1314450 w 3004223"/>
                <a:gd name="connsiteY2" fmla="*/ 18870 h 121740"/>
                <a:gd name="connsiteX3" fmla="*/ 2783205 w 3004223"/>
                <a:gd name="connsiteY3" fmla="*/ 81735 h 121740"/>
                <a:gd name="connsiteX4" fmla="*/ 2971800 w 3004223"/>
                <a:gd name="connsiteY4" fmla="*/ 93165 h 12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223" h="121740">
                  <a:moveTo>
                    <a:pt x="0" y="121740"/>
                  </a:moveTo>
                  <a:cubicBezTo>
                    <a:pt x="130492" y="73162"/>
                    <a:pt x="260985" y="24585"/>
                    <a:pt x="480060" y="7440"/>
                  </a:cubicBezTo>
                  <a:cubicBezTo>
                    <a:pt x="699135" y="-9705"/>
                    <a:pt x="930593" y="6488"/>
                    <a:pt x="1314450" y="18870"/>
                  </a:cubicBezTo>
                  <a:cubicBezTo>
                    <a:pt x="1698307" y="31252"/>
                    <a:pt x="2506980" y="69353"/>
                    <a:pt x="2783205" y="81735"/>
                  </a:cubicBezTo>
                  <a:cubicBezTo>
                    <a:pt x="3059430" y="94117"/>
                    <a:pt x="3015615" y="93641"/>
                    <a:pt x="2971800" y="93165"/>
                  </a:cubicBezTo>
                </a:path>
              </a:pathLst>
            </a:custGeom>
            <a:noFill/>
            <a:ln w="25400">
              <a:solidFill>
                <a:srgbClr val="0000FF">
                  <a:alpha val="45000"/>
                </a:srgbClr>
              </a:solidFill>
              <a:prstDash val="dash"/>
              <a:headEnd type="ova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任意形状 91">
              <a:extLst>
                <a:ext uri="{FF2B5EF4-FFF2-40B4-BE49-F238E27FC236}">
                  <a16:creationId xmlns:a16="http://schemas.microsoft.com/office/drawing/2014/main" id="{BC9554CB-352F-3022-BD32-0EF47A1143F1}"/>
                </a:ext>
              </a:extLst>
            </p:cNvPr>
            <p:cNvSpPr/>
            <p:nvPr/>
          </p:nvSpPr>
          <p:spPr>
            <a:xfrm>
              <a:off x="4397932" y="3073175"/>
              <a:ext cx="325755" cy="74787"/>
            </a:xfrm>
            <a:custGeom>
              <a:avLst/>
              <a:gdLst>
                <a:gd name="connsiteX0" fmla="*/ 0 w 348615"/>
                <a:gd name="connsiteY0" fmla="*/ 91932 h 92423"/>
                <a:gd name="connsiteX1" fmla="*/ 120015 w 348615"/>
                <a:gd name="connsiteY1" fmla="*/ 80502 h 92423"/>
                <a:gd name="connsiteX2" fmla="*/ 245745 w 348615"/>
                <a:gd name="connsiteY2" fmla="*/ 11922 h 92423"/>
                <a:gd name="connsiteX3" fmla="*/ 348615 w 348615"/>
                <a:gd name="connsiteY3" fmla="*/ 492 h 92423"/>
              </a:gdLst>
              <a:ahLst/>
              <a:cxnLst>
                <a:cxn ang="0">
                  <a:pos x="connsiteX0" y="connsiteY0"/>
                </a:cxn>
                <a:cxn ang="0">
                  <a:pos x="connsiteX1" y="connsiteY1"/>
                </a:cxn>
                <a:cxn ang="0">
                  <a:pos x="connsiteX2" y="connsiteY2"/>
                </a:cxn>
                <a:cxn ang="0">
                  <a:pos x="connsiteX3" y="connsiteY3"/>
                </a:cxn>
              </a:cxnLst>
              <a:rect l="l" t="t" r="r" b="b"/>
              <a:pathLst>
                <a:path w="348615" h="92423">
                  <a:moveTo>
                    <a:pt x="0" y="91932"/>
                  </a:moveTo>
                  <a:cubicBezTo>
                    <a:pt x="39529" y="92884"/>
                    <a:pt x="79058" y="93837"/>
                    <a:pt x="120015" y="80502"/>
                  </a:cubicBezTo>
                  <a:cubicBezTo>
                    <a:pt x="160972" y="67167"/>
                    <a:pt x="207645" y="25257"/>
                    <a:pt x="245745" y="11922"/>
                  </a:cubicBezTo>
                  <a:cubicBezTo>
                    <a:pt x="283845" y="-1413"/>
                    <a:pt x="316230" y="-461"/>
                    <a:pt x="348615" y="492"/>
                  </a:cubicBezTo>
                </a:path>
              </a:pathLst>
            </a:custGeom>
            <a:noFill/>
            <a:ln w="25400">
              <a:solidFill>
                <a:srgbClr val="0000FF">
                  <a:alpha val="45000"/>
                </a:srgbClr>
              </a:solidFill>
              <a:prstDash val="dash"/>
              <a:head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任意形状 92">
              <a:extLst>
                <a:ext uri="{FF2B5EF4-FFF2-40B4-BE49-F238E27FC236}">
                  <a16:creationId xmlns:a16="http://schemas.microsoft.com/office/drawing/2014/main" id="{30FFA69A-7553-4BBE-D972-6A7E7F2E0944}"/>
                </a:ext>
              </a:extLst>
            </p:cNvPr>
            <p:cNvSpPr/>
            <p:nvPr/>
          </p:nvSpPr>
          <p:spPr>
            <a:xfrm>
              <a:off x="2555693" y="4016299"/>
              <a:ext cx="4668490" cy="45719"/>
            </a:xfrm>
            <a:custGeom>
              <a:avLst/>
              <a:gdLst>
                <a:gd name="connsiteX0" fmla="*/ 0 w 3004223"/>
                <a:gd name="connsiteY0" fmla="*/ 121740 h 121740"/>
                <a:gd name="connsiteX1" fmla="*/ 480060 w 3004223"/>
                <a:gd name="connsiteY1" fmla="*/ 7440 h 121740"/>
                <a:gd name="connsiteX2" fmla="*/ 1314450 w 3004223"/>
                <a:gd name="connsiteY2" fmla="*/ 18870 h 121740"/>
                <a:gd name="connsiteX3" fmla="*/ 2783205 w 3004223"/>
                <a:gd name="connsiteY3" fmla="*/ 81735 h 121740"/>
                <a:gd name="connsiteX4" fmla="*/ 2971800 w 3004223"/>
                <a:gd name="connsiteY4" fmla="*/ 93165 h 12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223" h="121740">
                  <a:moveTo>
                    <a:pt x="0" y="121740"/>
                  </a:moveTo>
                  <a:cubicBezTo>
                    <a:pt x="130492" y="73162"/>
                    <a:pt x="260985" y="24585"/>
                    <a:pt x="480060" y="7440"/>
                  </a:cubicBezTo>
                  <a:cubicBezTo>
                    <a:pt x="699135" y="-9705"/>
                    <a:pt x="930593" y="6488"/>
                    <a:pt x="1314450" y="18870"/>
                  </a:cubicBezTo>
                  <a:cubicBezTo>
                    <a:pt x="1698307" y="31252"/>
                    <a:pt x="2506980" y="69353"/>
                    <a:pt x="2783205" y="81735"/>
                  </a:cubicBezTo>
                  <a:cubicBezTo>
                    <a:pt x="3059430" y="94117"/>
                    <a:pt x="3015615" y="93641"/>
                    <a:pt x="2971800" y="93165"/>
                  </a:cubicBezTo>
                </a:path>
              </a:pathLst>
            </a:custGeom>
            <a:noFill/>
            <a:ln w="25400">
              <a:solidFill>
                <a:srgbClr val="FF9900">
                  <a:alpha val="55000"/>
                </a:srgbClr>
              </a:solidFill>
              <a:prstDash val="dash"/>
              <a:headEnd type="ova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任意形状 93">
              <a:extLst>
                <a:ext uri="{FF2B5EF4-FFF2-40B4-BE49-F238E27FC236}">
                  <a16:creationId xmlns:a16="http://schemas.microsoft.com/office/drawing/2014/main" id="{C0376022-F831-B616-C458-A24B65311D9F}"/>
                </a:ext>
              </a:extLst>
            </p:cNvPr>
            <p:cNvSpPr/>
            <p:nvPr/>
          </p:nvSpPr>
          <p:spPr>
            <a:xfrm>
              <a:off x="4405013" y="4052608"/>
              <a:ext cx="325262" cy="45944"/>
            </a:xfrm>
            <a:custGeom>
              <a:avLst/>
              <a:gdLst>
                <a:gd name="connsiteX0" fmla="*/ 0 w 348615"/>
                <a:gd name="connsiteY0" fmla="*/ 91932 h 92423"/>
                <a:gd name="connsiteX1" fmla="*/ 120015 w 348615"/>
                <a:gd name="connsiteY1" fmla="*/ 80502 h 92423"/>
                <a:gd name="connsiteX2" fmla="*/ 245745 w 348615"/>
                <a:gd name="connsiteY2" fmla="*/ 11922 h 92423"/>
                <a:gd name="connsiteX3" fmla="*/ 348615 w 348615"/>
                <a:gd name="connsiteY3" fmla="*/ 492 h 92423"/>
              </a:gdLst>
              <a:ahLst/>
              <a:cxnLst>
                <a:cxn ang="0">
                  <a:pos x="connsiteX0" y="connsiteY0"/>
                </a:cxn>
                <a:cxn ang="0">
                  <a:pos x="connsiteX1" y="connsiteY1"/>
                </a:cxn>
                <a:cxn ang="0">
                  <a:pos x="connsiteX2" y="connsiteY2"/>
                </a:cxn>
                <a:cxn ang="0">
                  <a:pos x="connsiteX3" y="connsiteY3"/>
                </a:cxn>
              </a:cxnLst>
              <a:rect l="l" t="t" r="r" b="b"/>
              <a:pathLst>
                <a:path w="348615" h="92423">
                  <a:moveTo>
                    <a:pt x="0" y="91932"/>
                  </a:moveTo>
                  <a:cubicBezTo>
                    <a:pt x="39529" y="92884"/>
                    <a:pt x="79058" y="93837"/>
                    <a:pt x="120015" y="80502"/>
                  </a:cubicBezTo>
                  <a:cubicBezTo>
                    <a:pt x="160972" y="67167"/>
                    <a:pt x="207645" y="25257"/>
                    <a:pt x="245745" y="11922"/>
                  </a:cubicBezTo>
                  <a:cubicBezTo>
                    <a:pt x="283845" y="-1413"/>
                    <a:pt x="316230" y="-461"/>
                    <a:pt x="348615" y="492"/>
                  </a:cubicBezTo>
                </a:path>
              </a:pathLst>
            </a:custGeom>
            <a:noFill/>
            <a:ln w="25400">
              <a:solidFill>
                <a:srgbClr val="FF9900">
                  <a:alpha val="55000"/>
                </a:srgbClr>
              </a:solidFill>
              <a:prstDash val="dash"/>
              <a:head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任意形状 94">
              <a:extLst>
                <a:ext uri="{FF2B5EF4-FFF2-40B4-BE49-F238E27FC236}">
                  <a16:creationId xmlns:a16="http://schemas.microsoft.com/office/drawing/2014/main" id="{0B23626D-8852-5D90-EEC0-9E55FDBFBF5D}"/>
                </a:ext>
              </a:extLst>
            </p:cNvPr>
            <p:cNvSpPr/>
            <p:nvPr/>
          </p:nvSpPr>
          <p:spPr>
            <a:xfrm>
              <a:off x="2371726" y="3280466"/>
              <a:ext cx="4981574" cy="1668139"/>
            </a:xfrm>
            <a:custGeom>
              <a:avLst/>
              <a:gdLst>
                <a:gd name="connsiteX0" fmla="*/ 3577590 w 3577590"/>
                <a:gd name="connsiteY0" fmla="*/ 0 h 1131570"/>
                <a:gd name="connsiteX1" fmla="*/ 2623185 w 3577590"/>
                <a:gd name="connsiteY1" fmla="*/ 308610 h 1131570"/>
                <a:gd name="connsiteX2" fmla="*/ 2183130 w 3577590"/>
                <a:gd name="connsiteY2" fmla="*/ 754380 h 1131570"/>
                <a:gd name="connsiteX3" fmla="*/ 508635 w 3577590"/>
                <a:gd name="connsiteY3" fmla="*/ 954405 h 1131570"/>
                <a:gd name="connsiteX4" fmla="*/ 0 w 3577590"/>
                <a:gd name="connsiteY4" fmla="*/ 1131570 h 113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1131570">
                  <a:moveTo>
                    <a:pt x="3577590" y="0"/>
                  </a:moveTo>
                  <a:cubicBezTo>
                    <a:pt x="3216592" y="91440"/>
                    <a:pt x="2855595" y="182880"/>
                    <a:pt x="2623185" y="308610"/>
                  </a:cubicBezTo>
                  <a:cubicBezTo>
                    <a:pt x="2390775" y="434340"/>
                    <a:pt x="2535555" y="646748"/>
                    <a:pt x="2183130" y="754380"/>
                  </a:cubicBezTo>
                  <a:cubicBezTo>
                    <a:pt x="1830705" y="862013"/>
                    <a:pt x="872490" y="891540"/>
                    <a:pt x="508635" y="954405"/>
                  </a:cubicBezTo>
                  <a:cubicBezTo>
                    <a:pt x="144780" y="1017270"/>
                    <a:pt x="72390" y="1074420"/>
                    <a:pt x="0" y="1131570"/>
                  </a:cubicBezTo>
                </a:path>
              </a:pathLst>
            </a:custGeom>
            <a:noFill/>
            <a:ln w="25400">
              <a:solidFill>
                <a:srgbClr val="0000FF">
                  <a:alpha val="45000"/>
                </a:srgbClr>
              </a:solidFill>
              <a:prstDash val="dash"/>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任意形状 96">
              <a:extLst>
                <a:ext uri="{FF2B5EF4-FFF2-40B4-BE49-F238E27FC236}">
                  <a16:creationId xmlns:a16="http://schemas.microsoft.com/office/drawing/2014/main" id="{17B7E7AF-7AA1-40EB-3965-26A1F08D0AFC}"/>
                </a:ext>
              </a:extLst>
            </p:cNvPr>
            <p:cNvSpPr/>
            <p:nvPr/>
          </p:nvSpPr>
          <p:spPr>
            <a:xfrm>
              <a:off x="4187825" y="4227829"/>
              <a:ext cx="3196909" cy="715633"/>
            </a:xfrm>
            <a:custGeom>
              <a:avLst/>
              <a:gdLst>
                <a:gd name="connsiteX0" fmla="*/ 2051685 w 2051685"/>
                <a:gd name="connsiteY0" fmla="*/ 0 h 514350"/>
                <a:gd name="connsiteX1" fmla="*/ 1708785 w 2051685"/>
                <a:gd name="connsiteY1" fmla="*/ 211455 h 514350"/>
                <a:gd name="connsiteX2" fmla="*/ 1000125 w 2051685"/>
                <a:gd name="connsiteY2" fmla="*/ 291465 h 514350"/>
                <a:gd name="connsiteX3" fmla="*/ 365760 w 2051685"/>
                <a:gd name="connsiteY3" fmla="*/ 394335 h 514350"/>
                <a:gd name="connsiteX4" fmla="*/ 0 w 2051685"/>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685" h="514350">
                  <a:moveTo>
                    <a:pt x="2051685" y="0"/>
                  </a:moveTo>
                  <a:cubicBezTo>
                    <a:pt x="1967865" y="81439"/>
                    <a:pt x="1884045" y="162878"/>
                    <a:pt x="1708785" y="211455"/>
                  </a:cubicBezTo>
                  <a:cubicBezTo>
                    <a:pt x="1533525" y="260032"/>
                    <a:pt x="1223962" y="260985"/>
                    <a:pt x="1000125" y="291465"/>
                  </a:cubicBezTo>
                  <a:cubicBezTo>
                    <a:pt x="776288" y="321945"/>
                    <a:pt x="532448" y="357187"/>
                    <a:pt x="365760" y="394335"/>
                  </a:cubicBezTo>
                  <a:cubicBezTo>
                    <a:pt x="199072" y="431483"/>
                    <a:pt x="99536" y="472916"/>
                    <a:pt x="0" y="514350"/>
                  </a:cubicBezTo>
                </a:path>
              </a:pathLst>
            </a:custGeom>
            <a:noFill/>
            <a:ln w="25400">
              <a:solidFill>
                <a:srgbClr val="FF9900">
                  <a:alpha val="55000"/>
                </a:srgbClr>
              </a:solidFill>
              <a:prstDash val="dash"/>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任意形状 97">
              <a:extLst>
                <a:ext uri="{FF2B5EF4-FFF2-40B4-BE49-F238E27FC236}">
                  <a16:creationId xmlns:a16="http://schemas.microsoft.com/office/drawing/2014/main" id="{13157332-86E2-72C5-8C43-5A424B5F0CC2}"/>
                </a:ext>
              </a:extLst>
            </p:cNvPr>
            <p:cNvSpPr/>
            <p:nvPr/>
          </p:nvSpPr>
          <p:spPr>
            <a:xfrm>
              <a:off x="4368631" y="4924557"/>
              <a:ext cx="2855552" cy="110993"/>
            </a:xfrm>
            <a:custGeom>
              <a:avLst/>
              <a:gdLst>
                <a:gd name="connsiteX0" fmla="*/ 0 w 1788795"/>
                <a:gd name="connsiteY0" fmla="*/ 51577 h 51577"/>
                <a:gd name="connsiteX1" fmla="*/ 291465 w 1788795"/>
                <a:gd name="connsiteY1" fmla="*/ 11572 h 51577"/>
                <a:gd name="connsiteX2" fmla="*/ 942975 w 1788795"/>
                <a:gd name="connsiteY2" fmla="*/ 142 h 51577"/>
                <a:gd name="connsiteX3" fmla="*/ 1788795 w 1788795"/>
                <a:gd name="connsiteY3" fmla="*/ 17287 h 51577"/>
              </a:gdLst>
              <a:ahLst/>
              <a:cxnLst>
                <a:cxn ang="0">
                  <a:pos x="connsiteX0" y="connsiteY0"/>
                </a:cxn>
                <a:cxn ang="0">
                  <a:pos x="connsiteX1" y="connsiteY1"/>
                </a:cxn>
                <a:cxn ang="0">
                  <a:pos x="connsiteX2" y="connsiteY2"/>
                </a:cxn>
                <a:cxn ang="0">
                  <a:pos x="connsiteX3" y="connsiteY3"/>
                </a:cxn>
              </a:cxnLst>
              <a:rect l="l" t="t" r="r" b="b"/>
              <a:pathLst>
                <a:path w="1788795" h="51577">
                  <a:moveTo>
                    <a:pt x="0" y="51577"/>
                  </a:moveTo>
                  <a:cubicBezTo>
                    <a:pt x="67151" y="35860"/>
                    <a:pt x="134303" y="20144"/>
                    <a:pt x="291465" y="11572"/>
                  </a:cubicBezTo>
                  <a:cubicBezTo>
                    <a:pt x="448627" y="3000"/>
                    <a:pt x="693420" y="-810"/>
                    <a:pt x="942975" y="142"/>
                  </a:cubicBezTo>
                  <a:cubicBezTo>
                    <a:pt x="1192530" y="1094"/>
                    <a:pt x="1490662" y="9190"/>
                    <a:pt x="1788795" y="17287"/>
                  </a:cubicBezTo>
                </a:path>
              </a:pathLst>
            </a:custGeom>
            <a:noFill/>
            <a:ln w="25400">
              <a:solidFill>
                <a:srgbClr val="FF9900">
                  <a:alpha val="55000"/>
                </a:srgbClr>
              </a:solidFill>
              <a:prstDash val="dash"/>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形状 99">
              <a:extLst>
                <a:ext uri="{FF2B5EF4-FFF2-40B4-BE49-F238E27FC236}">
                  <a16:creationId xmlns:a16="http://schemas.microsoft.com/office/drawing/2014/main" id="{E2EEC133-8D10-3154-F6E5-219D2E1E7264}"/>
                </a:ext>
              </a:extLst>
            </p:cNvPr>
            <p:cNvSpPr/>
            <p:nvPr/>
          </p:nvSpPr>
          <p:spPr>
            <a:xfrm>
              <a:off x="2359172" y="5177102"/>
              <a:ext cx="4784577" cy="83873"/>
            </a:xfrm>
            <a:custGeom>
              <a:avLst/>
              <a:gdLst>
                <a:gd name="connsiteX0" fmla="*/ 0 w 3103418"/>
                <a:gd name="connsiteY0" fmla="*/ 0 h 70719"/>
                <a:gd name="connsiteX1" fmla="*/ 277091 w 3103418"/>
                <a:gd name="connsiteY1" fmla="*/ 55418 h 70719"/>
                <a:gd name="connsiteX2" fmla="*/ 928254 w 3103418"/>
                <a:gd name="connsiteY2" fmla="*/ 69273 h 70719"/>
                <a:gd name="connsiteX3" fmla="*/ 2431472 w 3103418"/>
                <a:gd name="connsiteY3" fmla="*/ 27709 h 70719"/>
                <a:gd name="connsiteX4" fmla="*/ 3103418 w 3103418"/>
                <a:gd name="connsiteY4" fmla="*/ 6927 h 7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418" h="70719">
                  <a:moveTo>
                    <a:pt x="0" y="0"/>
                  </a:moveTo>
                  <a:cubicBezTo>
                    <a:pt x="61191" y="21936"/>
                    <a:pt x="122382" y="43873"/>
                    <a:pt x="277091" y="55418"/>
                  </a:cubicBezTo>
                  <a:cubicBezTo>
                    <a:pt x="431800" y="66963"/>
                    <a:pt x="569191" y="73891"/>
                    <a:pt x="928254" y="69273"/>
                  </a:cubicBezTo>
                  <a:cubicBezTo>
                    <a:pt x="1287317" y="64655"/>
                    <a:pt x="2431472" y="27709"/>
                    <a:pt x="2431472" y="27709"/>
                  </a:cubicBezTo>
                  <a:lnTo>
                    <a:pt x="3103418" y="6927"/>
                  </a:lnTo>
                </a:path>
              </a:pathLst>
            </a:custGeom>
            <a:noFill/>
            <a:ln w="25400">
              <a:solidFill>
                <a:srgbClr val="0000FF">
                  <a:alpha val="45000"/>
                </a:srgbClr>
              </a:solidFill>
              <a:prstDash val="dash"/>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3" name="组合 82">
            <a:extLst>
              <a:ext uri="{FF2B5EF4-FFF2-40B4-BE49-F238E27FC236}">
                <a16:creationId xmlns:a16="http://schemas.microsoft.com/office/drawing/2014/main" id="{FE5F9F22-B943-F5A4-B2DA-E2CA2B8011E7}"/>
              </a:ext>
            </a:extLst>
          </p:cNvPr>
          <p:cNvGrpSpPr/>
          <p:nvPr/>
        </p:nvGrpSpPr>
        <p:grpSpPr>
          <a:xfrm>
            <a:off x="8361768" y="3225182"/>
            <a:ext cx="3571673" cy="2171341"/>
            <a:chOff x="8486809" y="3363205"/>
            <a:chExt cx="3571673" cy="2171341"/>
          </a:xfrm>
        </p:grpSpPr>
        <p:cxnSp>
          <p:nvCxnSpPr>
            <p:cNvPr id="28" name="直线箭头连接符 18">
              <a:extLst>
                <a:ext uri="{FF2B5EF4-FFF2-40B4-BE49-F238E27FC236}">
                  <a16:creationId xmlns:a16="http://schemas.microsoft.com/office/drawing/2014/main" id="{E54CBE10-AA85-2482-33E2-808606AFA657}"/>
                </a:ext>
              </a:extLst>
            </p:cNvPr>
            <p:cNvCxnSpPr>
              <a:cxnSpLocks/>
              <a:stCxn id="48" idx="2"/>
              <a:endCxn id="44" idx="0"/>
            </p:cNvCxnSpPr>
            <p:nvPr/>
          </p:nvCxnSpPr>
          <p:spPr>
            <a:xfrm>
              <a:off x="9314849" y="4933057"/>
              <a:ext cx="659413" cy="239114"/>
            </a:xfrm>
            <a:prstGeom prst="straightConnector1">
              <a:avLst/>
            </a:prstGeom>
            <a:ln w="28575">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9" name="直线箭头连接符 18">
              <a:extLst>
                <a:ext uri="{FF2B5EF4-FFF2-40B4-BE49-F238E27FC236}">
                  <a16:creationId xmlns:a16="http://schemas.microsoft.com/office/drawing/2014/main" id="{FEA942EA-7E17-A789-6E46-624C7F683111}"/>
                </a:ext>
              </a:extLst>
            </p:cNvPr>
            <p:cNvCxnSpPr>
              <a:cxnSpLocks/>
              <a:stCxn id="50" idx="2"/>
              <a:endCxn id="44" idx="0"/>
            </p:cNvCxnSpPr>
            <p:nvPr/>
          </p:nvCxnSpPr>
          <p:spPr>
            <a:xfrm flipH="1">
              <a:off x="9974262" y="4932951"/>
              <a:ext cx="677312" cy="239220"/>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0" name="直线箭头连接符 18">
              <a:extLst>
                <a:ext uri="{FF2B5EF4-FFF2-40B4-BE49-F238E27FC236}">
                  <a16:creationId xmlns:a16="http://schemas.microsoft.com/office/drawing/2014/main" id="{15A41BB4-39CC-49F3-2E24-C41BE75B9AF0}"/>
                </a:ext>
              </a:extLst>
            </p:cNvPr>
            <p:cNvCxnSpPr>
              <a:cxnSpLocks/>
              <a:stCxn id="49" idx="2"/>
              <a:endCxn id="45" idx="0"/>
            </p:cNvCxnSpPr>
            <p:nvPr/>
          </p:nvCxnSpPr>
          <p:spPr>
            <a:xfrm>
              <a:off x="9812833" y="4932844"/>
              <a:ext cx="659413" cy="23911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1" name="直线箭头连接符 18">
              <a:extLst>
                <a:ext uri="{FF2B5EF4-FFF2-40B4-BE49-F238E27FC236}">
                  <a16:creationId xmlns:a16="http://schemas.microsoft.com/office/drawing/2014/main" id="{4E419054-AF32-D005-EF75-148CE6E89B35}"/>
                </a:ext>
              </a:extLst>
            </p:cNvPr>
            <p:cNvCxnSpPr>
              <a:cxnSpLocks/>
              <a:stCxn id="51" idx="2"/>
              <a:endCxn id="45" idx="0"/>
            </p:cNvCxnSpPr>
            <p:nvPr/>
          </p:nvCxnSpPr>
          <p:spPr>
            <a:xfrm flipH="1">
              <a:off x="10472246" y="4932951"/>
              <a:ext cx="677312" cy="239007"/>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2" name="直线箭头连接符 18">
              <a:extLst>
                <a:ext uri="{FF2B5EF4-FFF2-40B4-BE49-F238E27FC236}">
                  <a16:creationId xmlns:a16="http://schemas.microsoft.com/office/drawing/2014/main" id="{84DC21A2-7145-E2A5-6FA2-7D2EB915528B}"/>
                </a:ext>
              </a:extLst>
            </p:cNvPr>
            <p:cNvCxnSpPr>
              <a:cxnSpLocks/>
              <a:endCxn id="50" idx="0"/>
            </p:cNvCxnSpPr>
            <p:nvPr/>
          </p:nvCxnSpPr>
          <p:spPr>
            <a:xfrm>
              <a:off x="9991226" y="4244554"/>
              <a:ext cx="660348" cy="326022"/>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3" name="直线箭头连接符 18">
              <a:extLst>
                <a:ext uri="{FF2B5EF4-FFF2-40B4-BE49-F238E27FC236}">
                  <a16:creationId xmlns:a16="http://schemas.microsoft.com/office/drawing/2014/main" id="{2CE92826-B80B-FC8B-6483-D48D35162E53}"/>
                </a:ext>
              </a:extLst>
            </p:cNvPr>
            <p:cNvCxnSpPr>
              <a:cxnSpLocks/>
              <a:stCxn id="71" idx="2"/>
              <a:endCxn id="51" idx="0"/>
            </p:cNvCxnSpPr>
            <p:nvPr/>
          </p:nvCxnSpPr>
          <p:spPr>
            <a:xfrm flipH="1">
              <a:off x="11149558" y="4244395"/>
              <a:ext cx="650075" cy="326181"/>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4" name="直线箭头连接符 18">
              <a:extLst>
                <a:ext uri="{FF2B5EF4-FFF2-40B4-BE49-F238E27FC236}">
                  <a16:creationId xmlns:a16="http://schemas.microsoft.com/office/drawing/2014/main" id="{5AF2BC0D-75B6-EB46-3C7F-8BF18E46E212}"/>
                </a:ext>
              </a:extLst>
            </p:cNvPr>
            <p:cNvCxnSpPr>
              <a:cxnSpLocks/>
              <a:stCxn id="62" idx="2"/>
              <a:endCxn id="49" idx="0"/>
            </p:cNvCxnSpPr>
            <p:nvPr/>
          </p:nvCxnSpPr>
          <p:spPr>
            <a:xfrm flipH="1">
              <a:off x="9812833" y="4244395"/>
              <a:ext cx="676377" cy="32607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5" name="直线箭头连接符 18">
              <a:extLst>
                <a:ext uri="{FF2B5EF4-FFF2-40B4-BE49-F238E27FC236}">
                  <a16:creationId xmlns:a16="http://schemas.microsoft.com/office/drawing/2014/main" id="{52B5C622-9D6B-EFED-1C90-FB2BB9E80B5C}"/>
                </a:ext>
              </a:extLst>
            </p:cNvPr>
            <p:cNvCxnSpPr>
              <a:cxnSpLocks/>
              <a:stCxn id="70" idx="2"/>
              <a:endCxn id="50" idx="0"/>
            </p:cNvCxnSpPr>
            <p:nvPr/>
          </p:nvCxnSpPr>
          <p:spPr>
            <a:xfrm flipH="1">
              <a:off x="10651574" y="4244395"/>
              <a:ext cx="650075" cy="326181"/>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直线箭头连接符 18">
              <a:extLst>
                <a:ext uri="{FF2B5EF4-FFF2-40B4-BE49-F238E27FC236}">
                  <a16:creationId xmlns:a16="http://schemas.microsoft.com/office/drawing/2014/main" id="{24DEC6B2-59E7-53D6-E658-A0B91DE9A876}"/>
                </a:ext>
              </a:extLst>
            </p:cNvPr>
            <p:cNvCxnSpPr>
              <a:cxnSpLocks/>
              <a:endCxn id="48" idx="0"/>
            </p:cNvCxnSpPr>
            <p:nvPr/>
          </p:nvCxnSpPr>
          <p:spPr>
            <a:xfrm flipH="1">
              <a:off x="9314849" y="4244554"/>
              <a:ext cx="676377" cy="326128"/>
            </a:xfrm>
            <a:prstGeom prst="straightConnector1">
              <a:avLst/>
            </a:prstGeom>
            <a:ln w="28575" cmpd="sng">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直线箭头连接符 18">
              <a:extLst>
                <a:ext uri="{FF2B5EF4-FFF2-40B4-BE49-F238E27FC236}">
                  <a16:creationId xmlns:a16="http://schemas.microsoft.com/office/drawing/2014/main" id="{0BD2EE85-1C99-F8A7-E465-6A378EEE1B57}"/>
                </a:ext>
              </a:extLst>
            </p:cNvPr>
            <p:cNvCxnSpPr>
              <a:cxnSpLocks/>
              <a:stCxn id="62" idx="2"/>
              <a:endCxn id="51" idx="0"/>
            </p:cNvCxnSpPr>
            <p:nvPr/>
          </p:nvCxnSpPr>
          <p:spPr>
            <a:xfrm>
              <a:off x="10489210" y="4244395"/>
              <a:ext cx="660348" cy="326181"/>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直线箭头连接符 18">
              <a:extLst>
                <a:ext uri="{FF2B5EF4-FFF2-40B4-BE49-F238E27FC236}">
                  <a16:creationId xmlns:a16="http://schemas.microsoft.com/office/drawing/2014/main" id="{759BEEB0-BF6A-205F-8F63-62551933CE3B}"/>
                </a:ext>
              </a:extLst>
            </p:cNvPr>
            <p:cNvCxnSpPr>
              <a:cxnSpLocks/>
              <a:stCxn id="79" idx="2"/>
              <a:endCxn id="49" idx="0"/>
            </p:cNvCxnSpPr>
            <p:nvPr/>
          </p:nvCxnSpPr>
          <p:spPr>
            <a:xfrm>
              <a:off x="9180416" y="4244395"/>
              <a:ext cx="632417" cy="32607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直线箭头连接符 18">
              <a:extLst>
                <a:ext uri="{FF2B5EF4-FFF2-40B4-BE49-F238E27FC236}">
                  <a16:creationId xmlns:a16="http://schemas.microsoft.com/office/drawing/2014/main" id="{305A1881-250D-5F11-E06F-4DE0D51E3801}"/>
                </a:ext>
              </a:extLst>
            </p:cNvPr>
            <p:cNvCxnSpPr>
              <a:cxnSpLocks/>
              <a:stCxn id="78" idx="2"/>
              <a:endCxn id="48" idx="0"/>
            </p:cNvCxnSpPr>
            <p:nvPr/>
          </p:nvCxnSpPr>
          <p:spPr>
            <a:xfrm>
              <a:off x="8682432" y="4244395"/>
              <a:ext cx="632417" cy="326287"/>
            </a:xfrm>
            <a:prstGeom prst="straightConnector1">
              <a:avLst/>
            </a:prstGeom>
            <a:ln w="28575" cmpd="sng">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矩形 39">
                  <a:extLst>
                    <a:ext uri="{FF2B5EF4-FFF2-40B4-BE49-F238E27FC236}">
                      <a16:creationId xmlns:a16="http://schemas.microsoft.com/office/drawing/2014/main" id="{CC3FB8EA-1D8B-5D20-8CB3-CC60031FB22E}"/>
                    </a:ext>
                  </a:extLst>
                </p:cNvPr>
                <p:cNvSpPr/>
                <p:nvPr/>
              </p:nvSpPr>
              <p:spPr>
                <a:xfrm>
                  <a:off x="9106724"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0" name="矩形 39">
                  <a:extLst>
                    <a:ext uri="{FF2B5EF4-FFF2-40B4-BE49-F238E27FC236}">
                      <a16:creationId xmlns:a16="http://schemas.microsoft.com/office/drawing/2014/main" id="{CC3FB8EA-1D8B-5D20-8CB3-CC60031FB22E}"/>
                    </a:ext>
                  </a:extLst>
                </p:cNvPr>
                <p:cNvSpPr>
                  <a:spLocks noRot="1" noChangeAspect="1" noMove="1" noResize="1" noEditPoints="1" noAdjustHandles="1" noChangeArrowheads="1" noChangeShapeType="1" noTextEdit="1"/>
                </p:cNvSpPr>
                <p:nvPr/>
              </p:nvSpPr>
              <p:spPr>
                <a:xfrm>
                  <a:off x="9106724" y="4355074"/>
                  <a:ext cx="456742" cy="2490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D826C633-7D04-2BA3-162A-76D4C1C05092}"/>
                    </a:ext>
                  </a:extLst>
                </p:cNvPr>
                <p:cNvSpPr/>
                <p:nvPr/>
              </p:nvSpPr>
              <p:spPr>
                <a:xfrm>
                  <a:off x="9604144" y="435675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1" name="矩形 40">
                  <a:extLst>
                    <a:ext uri="{FF2B5EF4-FFF2-40B4-BE49-F238E27FC236}">
                      <a16:creationId xmlns:a16="http://schemas.microsoft.com/office/drawing/2014/main" id="{D826C633-7D04-2BA3-162A-76D4C1C05092}"/>
                    </a:ext>
                  </a:extLst>
                </p:cNvPr>
                <p:cNvSpPr>
                  <a:spLocks noRot="1" noChangeAspect="1" noMove="1" noResize="1" noEditPoints="1" noAdjustHandles="1" noChangeArrowheads="1" noChangeShapeType="1" noTextEdit="1"/>
                </p:cNvSpPr>
                <p:nvPr/>
              </p:nvSpPr>
              <p:spPr>
                <a:xfrm>
                  <a:off x="9604144" y="4356757"/>
                  <a:ext cx="456742" cy="2490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41">
                  <a:extLst>
                    <a:ext uri="{FF2B5EF4-FFF2-40B4-BE49-F238E27FC236}">
                      <a16:creationId xmlns:a16="http://schemas.microsoft.com/office/drawing/2014/main" id="{423CB43D-C4CF-6148-7733-263F3B3B694D}"/>
                    </a:ext>
                  </a:extLst>
                </p:cNvPr>
                <p:cNvSpPr/>
                <p:nvPr/>
              </p:nvSpPr>
              <p:spPr>
                <a:xfrm>
                  <a:off x="10441478"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2" name="矩形 41">
                  <a:extLst>
                    <a:ext uri="{FF2B5EF4-FFF2-40B4-BE49-F238E27FC236}">
                      <a16:creationId xmlns:a16="http://schemas.microsoft.com/office/drawing/2014/main" id="{423CB43D-C4CF-6148-7733-263F3B3B694D}"/>
                    </a:ext>
                  </a:extLst>
                </p:cNvPr>
                <p:cNvSpPr>
                  <a:spLocks noRot="1" noChangeAspect="1" noMove="1" noResize="1" noEditPoints="1" noAdjustHandles="1" noChangeArrowheads="1" noChangeShapeType="1" noTextEdit="1"/>
                </p:cNvSpPr>
                <p:nvPr/>
              </p:nvSpPr>
              <p:spPr>
                <a:xfrm>
                  <a:off x="10441478" y="4355074"/>
                  <a:ext cx="456742" cy="2490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419717D1-5C81-0383-AA12-0D4CEA5ECCAA}"/>
                    </a:ext>
                  </a:extLst>
                </p:cNvPr>
                <p:cNvSpPr/>
                <p:nvPr/>
              </p:nvSpPr>
              <p:spPr>
                <a:xfrm>
                  <a:off x="10937240"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3" name="矩形 42">
                  <a:extLst>
                    <a:ext uri="{FF2B5EF4-FFF2-40B4-BE49-F238E27FC236}">
                      <a16:creationId xmlns:a16="http://schemas.microsoft.com/office/drawing/2014/main" id="{419717D1-5C81-0383-AA12-0D4CEA5ECCAA}"/>
                    </a:ext>
                  </a:extLst>
                </p:cNvPr>
                <p:cNvSpPr>
                  <a:spLocks noRot="1" noChangeAspect="1" noMove="1" noResize="1" noEditPoints="1" noAdjustHandles="1" noChangeArrowheads="1" noChangeShapeType="1" noTextEdit="1"/>
                </p:cNvSpPr>
                <p:nvPr/>
              </p:nvSpPr>
              <p:spPr>
                <a:xfrm>
                  <a:off x="10937240" y="4355074"/>
                  <a:ext cx="456742" cy="249086"/>
                </a:xfrm>
                <a:prstGeom prst="rect">
                  <a:avLst/>
                </a:prstGeom>
                <a:blipFill>
                  <a:blip r:embed="rId3"/>
                  <a:stretch>
                    <a:fillRect/>
                  </a:stretch>
                </a:blipFill>
                <a:ln>
                  <a:noFill/>
                </a:ln>
              </p:spPr>
              <p:txBody>
                <a:bodyPr/>
                <a:lstStyle/>
                <a:p>
                  <a:r>
                    <a:rPr lang="zh-CN" altLang="en-US">
                      <a:noFill/>
                    </a:rPr>
                    <a:t> </a:t>
                  </a:r>
                </a:p>
              </p:txBody>
            </p:sp>
          </mc:Fallback>
        </mc:AlternateContent>
        <p:sp>
          <p:nvSpPr>
            <p:cNvPr id="44" name="矩形 43">
              <a:extLst>
                <a:ext uri="{FF2B5EF4-FFF2-40B4-BE49-F238E27FC236}">
                  <a16:creationId xmlns:a16="http://schemas.microsoft.com/office/drawing/2014/main" id="{547C51D1-16AC-B97E-221F-E135FF2F80AB}"/>
                </a:ext>
              </a:extLst>
            </p:cNvPr>
            <p:cNvSpPr/>
            <p:nvPr/>
          </p:nvSpPr>
          <p:spPr>
            <a:xfrm>
              <a:off x="9793074" y="5172171"/>
              <a:ext cx="362375" cy="3623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5" name="矩形 44">
              <a:extLst>
                <a:ext uri="{FF2B5EF4-FFF2-40B4-BE49-F238E27FC236}">
                  <a16:creationId xmlns:a16="http://schemas.microsoft.com/office/drawing/2014/main" id="{D3BE4424-2265-5DD3-7239-F5A44E138D02}"/>
                </a:ext>
              </a:extLst>
            </p:cNvPr>
            <p:cNvSpPr/>
            <p:nvPr/>
          </p:nvSpPr>
          <p:spPr>
            <a:xfrm>
              <a:off x="10291058" y="5171958"/>
              <a:ext cx="362375" cy="362375"/>
            </a:xfrm>
            <a:prstGeom prst="rect">
              <a:avLst/>
            </a:prstGeom>
            <a:noFill/>
            <a:ln w="28575">
              <a:solidFill>
                <a:srgbClr val="007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FBA1D0CE-D3C9-34F5-8061-CD9C29050584}"/>
                    </a:ext>
                  </a:extLst>
                </p:cNvPr>
                <p:cNvSpPr/>
                <p:nvPr/>
              </p:nvSpPr>
              <p:spPr>
                <a:xfrm>
                  <a:off x="9734518" y="5251492"/>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0</m:t>
                            </m:r>
                          </m:sub>
                          <m:sup>
                            <m:r>
                              <a:rPr lang="en-US" altLang="zh-CN" b="0" i="1" smtClean="0">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6" name="矩形 45">
                  <a:extLst>
                    <a:ext uri="{FF2B5EF4-FFF2-40B4-BE49-F238E27FC236}">
                      <a16:creationId xmlns:a16="http://schemas.microsoft.com/office/drawing/2014/main" id="{FBA1D0CE-D3C9-34F5-8061-CD9C29050584}"/>
                    </a:ext>
                  </a:extLst>
                </p:cNvPr>
                <p:cNvSpPr>
                  <a:spLocks noRot="1" noChangeAspect="1" noMove="1" noResize="1" noEditPoints="1" noAdjustHandles="1" noChangeArrowheads="1" noChangeShapeType="1" noTextEdit="1"/>
                </p:cNvSpPr>
                <p:nvPr/>
              </p:nvSpPr>
              <p:spPr>
                <a:xfrm>
                  <a:off x="9734518" y="5251492"/>
                  <a:ext cx="538645" cy="208694"/>
                </a:xfrm>
                <a:prstGeom prst="rect">
                  <a:avLst/>
                </a:prstGeom>
                <a:blipFill>
                  <a:blip r:embed="rId4"/>
                  <a:stretch>
                    <a:fillRect t="-17647" b="-29412"/>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16370099-9C2B-C0C0-A090-C76E2DD0EB58}"/>
                    </a:ext>
                  </a:extLst>
                </p:cNvPr>
                <p:cNvSpPr/>
                <p:nvPr/>
              </p:nvSpPr>
              <p:spPr>
                <a:xfrm>
                  <a:off x="10245918" y="5251385"/>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7" name="矩形 46">
                  <a:extLst>
                    <a:ext uri="{FF2B5EF4-FFF2-40B4-BE49-F238E27FC236}">
                      <a16:creationId xmlns:a16="http://schemas.microsoft.com/office/drawing/2014/main" id="{16370099-9C2B-C0C0-A090-C76E2DD0EB58}"/>
                    </a:ext>
                  </a:extLst>
                </p:cNvPr>
                <p:cNvSpPr>
                  <a:spLocks noRot="1" noChangeAspect="1" noMove="1" noResize="1" noEditPoints="1" noAdjustHandles="1" noChangeArrowheads="1" noChangeShapeType="1" noTextEdit="1"/>
                </p:cNvSpPr>
                <p:nvPr/>
              </p:nvSpPr>
              <p:spPr>
                <a:xfrm>
                  <a:off x="10245918" y="5251385"/>
                  <a:ext cx="538645" cy="208694"/>
                </a:xfrm>
                <a:prstGeom prst="rect">
                  <a:avLst/>
                </a:prstGeom>
                <a:blipFill>
                  <a:blip r:embed="rId5"/>
                  <a:stretch>
                    <a:fillRect t="-17647" b="-29412"/>
                  </a:stretch>
                </a:blipFill>
                <a:ln>
                  <a:noFill/>
                </a:ln>
              </p:spPr>
              <p:txBody>
                <a:bodyPr/>
                <a:lstStyle/>
                <a:p>
                  <a:r>
                    <a:rPr lang="zh-CN" altLang="en-US">
                      <a:noFill/>
                    </a:rPr>
                    <a:t> </a:t>
                  </a:r>
                </a:p>
              </p:txBody>
            </p:sp>
          </mc:Fallback>
        </mc:AlternateContent>
        <p:sp>
          <p:nvSpPr>
            <p:cNvPr id="48" name="矩形 47">
              <a:extLst>
                <a:ext uri="{FF2B5EF4-FFF2-40B4-BE49-F238E27FC236}">
                  <a16:creationId xmlns:a16="http://schemas.microsoft.com/office/drawing/2014/main" id="{CCA55394-181A-8ACA-36ED-FFC85A4D9726}"/>
                </a:ext>
              </a:extLst>
            </p:cNvPr>
            <p:cNvSpPr/>
            <p:nvPr/>
          </p:nvSpPr>
          <p:spPr>
            <a:xfrm>
              <a:off x="9133661" y="4570682"/>
              <a:ext cx="362375" cy="362375"/>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9" name="矩形 48">
              <a:extLst>
                <a:ext uri="{FF2B5EF4-FFF2-40B4-BE49-F238E27FC236}">
                  <a16:creationId xmlns:a16="http://schemas.microsoft.com/office/drawing/2014/main" id="{533E1763-26D1-FFC9-3471-2D5AAFC65099}"/>
                </a:ext>
              </a:extLst>
            </p:cNvPr>
            <p:cNvSpPr/>
            <p:nvPr/>
          </p:nvSpPr>
          <p:spPr>
            <a:xfrm>
              <a:off x="9631645" y="4570469"/>
              <a:ext cx="362375" cy="362375"/>
            </a:xfrm>
            <a:prstGeom prst="rect">
              <a:avLst/>
            </a:prstGeom>
            <a:noFill/>
            <a:ln w="28575">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0" name="矩形 49">
              <a:extLst>
                <a:ext uri="{FF2B5EF4-FFF2-40B4-BE49-F238E27FC236}">
                  <a16:creationId xmlns:a16="http://schemas.microsoft.com/office/drawing/2014/main" id="{0031FDE2-D38A-C830-E913-ABDABF9D6665}"/>
                </a:ext>
              </a:extLst>
            </p:cNvPr>
            <p:cNvSpPr/>
            <p:nvPr/>
          </p:nvSpPr>
          <p:spPr>
            <a:xfrm>
              <a:off x="10470386" y="4570576"/>
              <a:ext cx="362375" cy="362375"/>
            </a:xfrm>
            <a:prstGeom prst="rect">
              <a:avLst/>
            </a:prstGeom>
            <a:noFill/>
            <a:ln w="28575">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1" name="矩形 50">
              <a:extLst>
                <a:ext uri="{FF2B5EF4-FFF2-40B4-BE49-F238E27FC236}">
                  <a16:creationId xmlns:a16="http://schemas.microsoft.com/office/drawing/2014/main" id="{CF0CF576-1501-75D6-0685-04479C73A9DE}"/>
                </a:ext>
              </a:extLst>
            </p:cNvPr>
            <p:cNvSpPr/>
            <p:nvPr/>
          </p:nvSpPr>
          <p:spPr>
            <a:xfrm>
              <a:off x="10968370" y="4570576"/>
              <a:ext cx="362375" cy="362375"/>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873EC97A-84D2-22DF-AC2B-2D539452703B}"/>
                    </a:ext>
                  </a:extLst>
                </p:cNvPr>
                <p:cNvSpPr/>
                <p:nvPr/>
              </p:nvSpPr>
              <p:spPr>
                <a:xfrm>
                  <a:off x="9066982"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2" name="矩形 51">
                  <a:extLst>
                    <a:ext uri="{FF2B5EF4-FFF2-40B4-BE49-F238E27FC236}">
                      <a16:creationId xmlns:a16="http://schemas.microsoft.com/office/drawing/2014/main" id="{873EC97A-84D2-22DF-AC2B-2D539452703B}"/>
                    </a:ext>
                  </a:extLst>
                </p:cNvPr>
                <p:cNvSpPr>
                  <a:spLocks noRot="1" noChangeAspect="1" noMove="1" noResize="1" noEditPoints="1" noAdjustHandles="1" noChangeArrowheads="1" noChangeShapeType="1" noTextEdit="1"/>
                </p:cNvSpPr>
                <p:nvPr/>
              </p:nvSpPr>
              <p:spPr>
                <a:xfrm>
                  <a:off x="9066982" y="4645219"/>
                  <a:ext cx="538645" cy="208694"/>
                </a:xfrm>
                <a:prstGeom prst="rect">
                  <a:avLst/>
                </a:prstGeom>
                <a:blipFill>
                  <a:blip r:embed="rId6"/>
                  <a:stretch>
                    <a:fillRect t="-14286" b="-2857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52">
                  <a:extLst>
                    <a:ext uri="{FF2B5EF4-FFF2-40B4-BE49-F238E27FC236}">
                      <a16:creationId xmlns:a16="http://schemas.microsoft.com/office/drawing/2014/main" id="{128136F3-E180-B3CE-F35C-5469A651DACF}"/>
                    </a:ext>
                  </a:extLst>
                </p:cNvPr>
                <p:cNvSpPr/>
                <p:nvPr/>
              </p:nvSpPr>
              <p:spPr>
                <a:xfrm>
                  <a:off x="9579737"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3" name="矩形 52">
                  <a:extLst>
                    <a:ext uri="{FF2B5EF4-FFF2-40B4-BE49-F238E27FC236}">
                      <a16:creationId xmlns:a16="http://schemas.microsoft.com/office/drawing/2014/main" id="{128136F3-E180-B3CE-F35C-5469A651DACF}"/>
                    </a:ext>
                  </a:extLst>
                </p:cNvPr>
                <p:cNvSpPr>
                  <a:spLocks noRot="1" noChangeAspect="1" noMove="1" noResize="1" noEditPoints="1" noAdjustHandles="1" noChangeArrowheads="1" noChangeShapeType="1" noTextEdit="1"/>
                </p:cNvSpPr>
                <p:nvPr/>
              </p:nvSpPr>
              <p:spPr>
                <a:xfrm>
                  <a:off x="9579737" y="4645219"/>
                  <a:ext cx="538645" cy="208694"/>
                </a:xfrm>
                <a:prstGeom prst="rect">
                  <a:avLst/>
                </a:prstGeom>
                <a:blipFill>
                  <a:blip r:embed="rId7"/>
                  <a:stretch>
                    <a:fillRect t="-14286" b="-2857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8B8E068A-6B7E-3F08-B517-9BEBD06A4607}"/>
                    </a:ext>
                  </a:extLst>
                </p:cNvPr>
                <p:cNvSpPr/>
                <p:nvPr/>
              </p:nvSpPr>
              <p:spPr>
                <a:xfrm>
                  <a:off x="10394905"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4" name="矩形 53">
                  <a:extLst>
                    <a:ext uri="{FF2B5EF4-FFF2-40B4-BE49-F238E27FC236}">
                      <a16:creationId xmlns:a16="http://schemas.microsoft.com/office/drawing/2014/main" id="{8B8E068A-6B7E-3F08-B517-9BEBD06A4607}"/>
                    </a:ext>
                  </a:extLst>
                </p:cNvPr>
                <p:cNvSpPr>
                  <a:spLocks noRot="1" noChangeAspect="1" noMove="1" noResize="1" noEditPoints="1" noAdjustHandles="1" noChangeArrowheads="1" noChangeShapeType="1" noTextEdit="1"/>
                </p:cNvSpPr>
                <p:nvPr/>
              </p:nvSpPr>
              <p:spPr>
                <a:xfrm>
                  <a:off x="10394905" y="4645219"/>
                  <a:ext cx="538645" cy="208694"/>
                </a:xfrm>
                <a:prstGeom prst="rect">
                  <a:avLst/>
                </a:prstGeom>
                <a:blipFill>
                  <a:blip r:embed="rId8"/>
                  <a:stretch>
                    <a:fillRect t="-14286" b="-2857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FD2DBD5F-84C6-D6B9-343C-675640289AAE}"/>
                    </a:ext>
                  </a:extLst>
                </p:cNvPr>
                <p:cNvSpPr/>
                <p:nvPr/>
              </p:nvSpPr>
              <p:spPr>
                <a:xfrm>
                  <a:off x="10893908"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5" name="矩形 54">
                  <a:extLst>
                    <a:ext uri="{FF2B5EF4-FFF2-40B4-BE49-F238E27FC236}">
                      <a16:creationId xmlns:a16="http://schemas.microsoft.com/office/drawing/2014/main" id="{FD2DBD5F-84C6-D6B9-343C-675640289AAE}"/>
                    </a:ext>
                  </a:extLst>
                </p:cNvPr>
                <p:cNvSpPr>
                  <a:spLocks noRot="1" noChangeAspect="1" noMove="1" noResize="1" noEditPoints="1" noAdjustHandles="1" noChangeArrowheads="1" noChangeShapeType="1" noTextEdit="1"/>
                </p:cNvSpPr>
                <p:nvPr/>
              </p:nvSpPr>
              <p:spPr>
                <a:xfrm>
                  <a:off x="10893908" y="4645219"/>
                  <a:ext cx="538645" cy="208694"/>
                </a:xfrm>
                <a:prstGeom prst="rect">
                  <a:avLst/>
                </a:prstGeom>
                <a:blipFill>
                  <a:blip r:embed="rId9"/>
                  <a:stretch>
                    <a:fillRect t="-14286" b="-28571"/>
                  </a:stretch>
                </a:blipFill>
                <a:ln>
                  <a:noFill/>
                </a:ln>
              </p:spPr>
              <p:txBody>
                <a:bodyPr/>
                <a:lstStyle/>
                <a:p>
                  <a:r>
                    <a:rPr lang="zh-CN" altLang="en-US">
                      <a:noFill/>
                    </a:rPr>
                    <a:t> </a:t>
                  </a:r>
                </a:p>
              </p:txBody>
            </p:sp>
          </mc:Fallback>
        </mc:AlternateContent>
        <p:sp>
          <p:nvSpPr>
            <p:cNvPr id="56" name="矩形 55">
              <a:extLst>
                <a:ext uri="{FF2B5EF4-FFF2-40B4-BE49-F238E27FC236}">
                  <a16:creationId xmlns:a16="http://schemas.microsoft.com/office/drawing/2014/main" id="{E4783EF6-5676-CDE3-552C-8F9EE1A0AA7B}"/>
                </a:ext>
              </a:extLst>
            </p:cNvPr>
            <p:cNvSpPr/>
            <p:nvPr/>
          </p:nvSpPr>
          <p:spPr>
            <a:xfrm>
              <a:off x="9823826" y="3895807"/>
              <a:ext cx="334800" cy="334800"/>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7" name="椭圆 56">
              <a:extLst>
                <a:ext uri="{FF2B5EF4-FFF2-40B4-BE49-F238E27FC236}">
                  <a16:creationId xmlns:a16="http://schemas.microsoft.com/office/drawing/2014/main" id="{75883919-3F73-14C2-DFE1-8F08BA9E4BA0}"/>
                </a:ext>
              </a:extLst>
            </p:cNvPr>
            <p:cNvSpPr/>
            <p:nvPr/>
          </p:nvSpPr>
          <p:spPr>
            <a:xfrm>
              <a:off x="10059030"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Calibri" panose="020F0502020204030204" pitchFamily="34" charset="0"/>
                <a:cs typeface="Calibri" panose="020F0502020204030204" pitchFamily="34" charset="0"/>
              </a:endParaRPr>
            </a:p>
          </p:txBody>
        </p:sp>
        <p:cxnSp>
          <p:nvCxnSpPr>
            <p:cNvPr id="58" name="直线箭头连接符 18">
              <a:extLst>
                <a:ext uri="{FF2B5EF4-FFF2-40B4-BE49-F238E27FC236}">
                  <a16:creationId xmlns:a16="http://schemas.microsoft.com/office/drawing/2014/main" id="{DC87BFB2-1AFD-870E-C9BC-714DF7FEBB7D}"/>
                </a:ext>
              </a:extLst>
            </p:cNvPr>
            <p:cNvCxnSpPr>
              <a:cxnSpLocks/>
              <a:stCxn id="57" idx="4"/>
            </p:cNvCxnSpPr>
            <p:nvPr/>
          </p:nvCxnSpPr>
          <p:spPr>
            <a:xfrm flipH="1">
              <a:off x="9991226" y="3725580"/>
              <a:ext cx="248992" cy="156599"/>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59" name="直线箭头连接符 18">
              <a:extLst>
                <a:ext uri="{FF2B5EF4-FFF2-40B4-BE49-F238E27FC236}">
                  <a16:creationId xmlns:a16="http://schemas.microsoft.com/office/drawing/2014/main" id="{EF6F69F6-F68A-B8D4-9725-D322D02DFA27}"/>
                </a:ext>
              </a:extLst>
            </p:cNvPr>
            <p:cNvCxnSpPr>
              <a:cxnSpLocks/>
              <a:stCxn id="57" idx="4"/>
              <a:endCxn id="62" idx="0"/>
            </p:cNvCxnSpPr>
            <p:nvPr/>
          </p:nvCxnSpPr>
          <p:spPr>
            <a:xfrm>
              <a:off x="10240218"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ABFB6667-304D-4947-8572-710FCBEFAF6D}"/>
                    </a:ext>
                  </a:extLst>
                </p:cNvPr>
                <p:cNvSpPr/>
                <p:nvPr/>
              </p:nvSpPr>
              <p:spPr>
                <a:xfrm>
                  <a:off x="10027086"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𝑦</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0" name="矩形 59">
                  <a:extLst>
                    <a:ext uri="{FF2B5EF4-FFF2-40B4-BE49-F238E27FC236}">
                      <a16:creationId xmlns:a16="http://schemas.microsoft.com/office/drawing/2014/main" id="{ABFB6667-304D-4947-8572-710FCBEFAF6D}"/>
                    </a:ext>
                  </a:extLst>
                </p:cNvPr>
                <p:cNvSpPr>
                  <a:spLocks noRot="1" noChangeAspect="1" noMove="1" noResize="1" noEditPoints="1" noAdjustHandles="1" noChangeArrowheads="1" noChangeShapeType="1" noTextEdit="1"/>
                </p:cNvSpPr>
                <p:nvPr/>
              </p:nvSpPr>
              <p:spPr>
                <a:xfrm>
                  <a:off x="10027086" y="3416995"/>
                  <a:ext cx="456742" cy="249086"/>
                </a:xfrm>
                <a:prstGeom prst="rect">
                  <a:avLst/>
                </a:prstGeom>
                <a:blipFill>
                  <a:blip r:embed="rId10"/>
                  <a:stretch>
                    <a:fillRect b="-2682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F1F626B4-F1D8-4A4E-DBBC-42AA5B516287}"/>
                    </a:ext>
                  </a:extLst>
                </p:cNvPr>
                <p:cNvSpPr/>
                <p:nvPr/>
              </p:nvSpPr>
              <p:spPr>
                <a:xfrm>
                  <a:off x="10295216"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1" name="矩形 60">
                  <a:extLst>
                    <a:ext uri="{FF2B5EF4-FFF2-40B4-BE49-F238E27FC236}">
                      <a16:creationId xmlns:a16="http://schemas.microsoft.com/office/drawing/2014/main" id="{F1F626B4-F1D8-4A4E-DBBC-42AA5B516287}"/>
                    </a:ext>
                  </a:extLst>
                </p:cNvPr>
                <p:cNvSpPr>
                  <a:spLocks noRot="1" noChangeAspect="1" noMove="1" noResize="1" noEditPoints="1" noAdjustHandles="1" noChangeArrowheads="1" noChangeShapeType="1" noTextEdit="1"/>
                </p:cNvSpPr>
                <p:nvPr/>
              </p:nvSpPr>
              <p:spPr>
                <a:xfrm>
                  <a:off x="10295216" y="3935670"/>
                  <a:ext cx="456742" cy="249086"/>
                </a:xfrm>
                <a:prstGeom prst="rect">
                  <a:avLst/>
                </a:prstGeom>
                <a:blipFill>
                  <a:blip r:embed="rId11"/>
                  <a:stretch>
                    <a:fillRect b="-26829"/>
                  </a:stretch>
                </a:blipFill>
                <a:ln>
                  <a:noFill/>
                </a:ln>
              </p:spPr>
              <p:txBody>
                <a:bodyPr/>
                <a:lstStyle/>
                <a:p>
                  <a:r>
                    <a:rPr lang="zh-CN" altLang="en-US">
                      <a:noFill/>
                    </a:rPr>
                    <a:t> </a:t>
                  </a:r>
                </a:p>
              </p:txBody>
            </p:sp>
          </mc:Fallback>
        </mc:AlternateContent>
        <p:sp>
          <p:nvSpPr>
            <p:cNvPr id="62" name="矩形 61">
              <a:extLst>
                <a:ext uri="{FF2B5EF4-FFF2-40B4-BE49-F238E27FC236}">
                  <a16:creationId xmlns:a16="http://schemas.microsoft.com/office/drawing/2014/main" id="{65059311-F247-6D0A-6A36-B51F23239E27}"/>
                </a:ext>
              </a:extLst>
            </p:cNvPr>
            <p:cNvSpPr/>
            <p:nvPr/>
          </p:nvSpPr>
          <p:spPr>
            <a:xfrm>
              <a:off x="10308022" y="3882020"/>
              <a:ext cx="362375" cy="362375"/>
            </a:xfrm>
            <a:prstGeom prst="rect">
              <a:avLst/>
            </a:prstGeom>
            <a:noFill/>
            <a:ln w="28575">
              <a:gradFill>
                <a:gsLst>
                  <a:gs pos="0">
                    <a:srgbClr val="FF62A5"/>
                  </a:gs>
                  <a:gs pos="48000">
                    <a:srgbClr val="FF62A5"/>
                  </a:gs>
                  <a:gs pos="52000">
                    <a:srgbClr val="7030A0"/>
                  </a:gs>
                  <a:gs pos="100000">
                    <a:srgbClr val="7030A0"/>
                  </a:gs>
                </a:gsLst>
                <a:lin ang="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3F462C44-F63B-BA0A-8E3C-C099C164BC2A}"/>
                    </a:ext>
                  </a:extLst>
                </p:cNvPr>
                <p:cNvSpPr/>
                <p:nvPr/>
              </p:nvSpPr>
              <p:spPr>
                <a:xfrm>
                  <a:off x="9804572" y="3935670"/>
                  <a:ext cx="456742" cy="249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𝑦</m:t>
                            </m:r>
                          </m:e>
                          <m:sub>
                            <m:r>
                              <a:rPr lang="en-US" altLang="zh-CN" i="1">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3" name="矩形 62">
                  <a:extLst>
                    <a:ext uri="{FF2B5EF4-FFF2-40B4-BE49-F238E27FC236}">
                      <a16:creationId xmlns:a16="http://schemas.microsoft.com/office/drawing/2014/main" id="{3F462C44-F63B-BA0A-8E3C-C099C164BC2A}"/>
                    </a:ext>
                  </a:extLst>
                </p:cNvPr>
                <p:cNvSpPr>
                  <a:spLocks noRot="1" noChangeAspect="1" noMove="1" noResize="1" noEditPoints="1" noAdjustHandles="1" noChangeArrowheads="1" noChangeShapeType="1" noTextEdit="1"/>
                </p:cNvSpPr>
                <p:nvPr/>
              </p:nvSpPr>
              <p:spPr>
                <a:xfrm>
                  <a:off x="9804572" y="3935670"/>
                  <a:ext cx="456742" cy="249087"/>
                </a:xfrm>
                <a:prstGeom prst="rect">
                  <a:avLst/>
                </a:prstGeom>
                <a:blipFill>
                  <a:blip r:embed="rId12"/>
                  <a:stretch>
                    <a:fillRect b="-26829"/>
                  </a:stretch>
                </a:blipFill>
                <a:ln>
                  <a:noFill/>
                </a:ln>
              </p:spPr>
              <p:txBody>
                <a:bodyPr/>
                <a:lstStyle/>
                <a:p>
                  <a:r>
                    <a:rPr lang="zh-CN" altLang="en-US">
                      <a:noFill/>
                    </a:rPr>
                    <a:t> </a:t>
                  </a:r>
                </a:p>
              </p:txBody>
            </p:sp>
          </mc:Fallback>
        </mc:AlternateContent>
        <p:sp>
          <p:nvSpPr>
            <p:cNvPr id="64" name="椭圆 63">
              <a:extLst>
                <a:ext uri="{FF2B5EF4-FFF2-40B4-BE49-F238E27FC236}">
                  <a16:creationId xmlns:a16="http://schemas.microsoft.com/office/drawing/2014/main" id="{C94316F9-7E0C-F7D1-9C80-02602059E4B5}"/>
                </a:ext>
              </a:extLst>
            </p:cNvPr>
            <p:cNvSpPr/>
            <p:nvPr/>
          </p:nvSpPr>
          <p:spPr>
            <a:xfrm>
              <a:off x="11369453"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solidFill>
                <a:latin typeface="Calibri" panose="020F0502020204030204" pitchFamily="34" charset="0"/>
                <a:cs typeface="Calibri" panose="020F0502020204030204" pitchFamily="34" charset="0"/>
              </a:endParaRPr>
            </a:p>
          </p:txBody>
        </p:sp>
        <p:cxnSp>
          <p:nvCxnSpPr>
            <p:cNvPr id="65" name="直线箭头连接符 18">
              <a:extLst>
                <a:ext uri="{FF2B5EF4-FFF2-40B4-BE49-F238E27FC236}">
                  <a16:creationId xmlns:a16="http://schemas.microsoft.com/office/drawing/2014/main" id="{2B2AEAD9-AB69-3199-4BE7-A0224358CA29}"/>
                </a:ext>
              </a:extLst>
            </p:cNvPr>
            <p:cNvCxnSpPr>
              <a:cxnSpLocks/>
              <a:stCxn id="64" idx="4"/>
              <a:endCxn id="70" idx="0"/>
            </p:cNvCxnSpPr>
            <p:nvPr/>
          </p:nvCxnSpPr>
          <p:spPr>
            <a:xfrm flipH="1">
              <a:off x="11301649"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66" name="直线箭头连接符 18">
              <a:extLst>
                <a:ext uri="{FF2B5EF4-FFF2-40B4-BE49-F238E27FC236}">
                  <a16:creationId xmlns:a16="http://schemas.microsoft.com/office/drawing/2014/main" id="{35F3767B-5348-EF4A-22A5-5EFB9EC1958E}"/>
                </a:ext>
              </a:extLst>
            </p:cNvPr>
            <p:cNvCxnSpPr>
              <a:cxnSpLocks/>
              <a:stCxn id="64" idx="4"/>
              <a:endCxn id="71" idx="0"/>
            </p:cNvCxnSpPr>
            <p:nvPr/>
          </p:nvCxnSpPr>
          <p:spPr>
            <a:xfrm>
              <a:off x="11550641"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2CB8D6D6-E88A-8144-77DB-08DC54CD06BD}"/>
                    </a:ext>
                  </a:extLst>
                </p:cNvPr>
                <p:cNvSpPr/>
                <p:nvPr/>
              </p:nvSpPr>
              <p:spPr>
                <a:xfrm>
                  <a:off x="11343490"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𝑧</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7" name="矩形 66">
                  <a:extLst>
                    <a:ext uri="{FF2B5EF4-FFF2-40B4-BE49-F238E27FC236}">
                      <a16:creationId xmlns:a16="http://schemas.microsoft.com/office/drawing/2014/main" id="{2CB8D6D6-E88A-8144-77DB-08DC54CD06BD}"/>
                    </a:ext>
                  </a:extLst>
                </p:cNvPr>
                <p:cNvSpPr>
                  <a:spLocks noRot="1" noChangeAspect="1" noMove="1" noResize="1" noEditPoints="1" noAdjustHandles="1" noChangeArrowheads="1" noChangeShapeType="1" noTextEdit="1"/>
                </p:cNvSpPr>
                <p:nvPr/>
              </p:nvSpPr>
              <p:spPr>
                <a:xfrm>
                  <a:off x="11343490" y="3416995"/>
                  <a:ext cx="456742" cy="249086"/>
                </a:xfrm>
                <a:prstGeom prst="rect">
                  <a:avLst/>
                </a:prstGeom>
                <a:blipFill>
                  <a:blip r:embed="rId1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2D9B08FE-5C3B-E78F-42C6-598826856822}"/>
                    </a:ext>
                  </a:extLst>
                </p:cNvPr>
                <p:cNvSpPr/>
                <p:nvPr/>
              </p:nvSpPr>
              <p:spPr>
                <a:xfrm>
                  <a:off x="11106026"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8" name="矩形 67">
                  <a:extLst>
                    <a:ext uri="{FF2B5EF4-FFF2-40B4-BE49-F238E27FC236}">
                      <a16:creationId xmlns:a16="http://schemas.microsoft.com/office/drawing/2014/main" id="{2D9B08FE-5C3B-E78F-42C6-598826856822}"/>
                    </a:ext>
                  </a:extLst>
                </p:cNvPr>
                <p:cNvSpPr>
                  <a:spLocks noRot="1" noChangeAspect="1" noMove="1" noResize="1" noEditPoints="1" noAdjustHandles="1" noChangeArrowheads="1" noChangeShapeType="1" noTextEdit="1"/>
                </p:cNvSpPr>
                <p:nvPr/>
              </p:nvSpPr>
              <p:spPr>
                <a:xfrm>
                  <a:off x="11106026" y="3935670"/>
                  <a:ext cx="456742" cy="249086"/>
                </a:xfrm>
                <a:prstGeom prst="rect">
                  <a:avLst/>
                </a:prstGeom>
                <a:blipFill>
                  <a:blip r:embed="rId14"/>
                  <a:stretch>
                    <a:fillRect b="-1463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977818E4-871F-9286-64B3-D6B496A7391E}"/>
                    </a:ext>
                  </a:extLst>
                </p:cNvPr>
                <p:cNvSpPr/>
                <p:nvPr/>
              </p:nvSpPr>
              <p:spPr>
                <a:xfrm>
                  <a:off x="11601740"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9" name="矩形 68">
                  <a:extLst>
                    <a:ext uri="{FF2B5EF4-FFF2-40B4-BE49-F238E27FC236}">
                      <a16:creationId xmlns:a16="http://schemas.microsoft.com/office/drawing/2014/main" id="{977818E4-871F-9286-64B3-D6B496A7391E}"/>
                    </a:ext>
                  </a:extLst>
                </p:cNvPr>
                <p:cNvSpPr>
                  <a:spLocks noRot="1" noChangeAspect="1" noMove="1" noResize="1" noEditPoints="1" noAdjustHandles="1" noChangeArrowheads="1" noChangeShapeType="1" noTextEdit="1"/>
                </p:cNvSpPr>
                <p:nvPr/>
              </p:nvSpPr>
              <p:spPr>
                <a:xfrm>
                  <a:off x="11601740" y="3935670"/>
                  <a:ext cx="456742" cy="249086"/>
                </a:xfrm>
                <a:prstGeom prst="rect">
                  <a:avLst/>
                </a:prstGeom>
                <a:blipFill>
                  <a:blip r:embed="rId15"/>
                  <a:stretch>
                    <a:fillRect b="-14634"/>
                  </a:stretch>
                </a:blipFill>
                <a:ln>
                  <a:noFill/>
                </a:ln>
              </p:spPr>
              <p:txBody>
                <a:bodyPr/>
                <a:lstStyle/>
                <a:p>
                  <a:r>
                    <a:rPr lang="zh-CN" altLang="en-US">
                      <a:noFill/>
                    </a:rPr>
                    <a:t> </a:t>
                  </a:r>
                </a:p>
              </p:txBody>
            </p:sp>
          </mc:Fallback>
        </mc:AlternateContent>
        <p:sp>
          <p:nvSpPr>
            <p:cNvPr id="70" name="矩形 69">
              <a:extLst>
                <a:ext uri="{FF2B5EF4-FFF2-40B4-BE49-F238E27FC236}">
                  <a16:creationId xmlns:a16="http://schemas.microsoft.com/office/drawing/2014/main" id="{C9BC0E87-514B-B8AF-2C72-6D60EA05DA23}"/>
                </a:ext>
              </a:extLst>
            </p:cNvPr>
            <p:cNvSpPr/>
            <p:nvPr/>
          </p:nvSpPr>
          <p:spPr>
            <a:xfrm>
              <a:off x="11120461" y="3882020"/>
              <a:ext cx="362375" cy="362375"/>
            </a:xfrm>
            <a:prstGeom prst="rect">
              <a:avLst/>
            </a:prstGeom>
            <a:noFill/>
            <a:ln w="28575">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1" name="矩形 70">
              <a:extLst>
                <a:ext uri="{FF2B5EF4-FFF2-40B4-BE49-F238E27FC236}">
                  <a16:creationId xmlns:a16="http://schemas.microsoft.com/office/drawing/2014/main" id="{D5C4FC3F-C453-F5EB-B796-BA445F81BF14}"/>
                </a:ext>
              </a:extLst>
            </p:cNvPr>
            <p:cNvSpPr/>
            <p:nvPr/>
          </p:nvSpPr>
          <p:spPr>
            <a:xfrm>
              <a:off x="11618445" y="3882020"/>
              <a:ext cx="362375" cy="362375"/>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2" name="椭圆 71">
              <a:extLst>
                <a:ext uri="{FF2B5EF4-FFF2-40B4-BE49-F238E27FC236}">
                  <a16:creationId xmlns:a16="http://schemas.microsoft.com/office/drawing/2014/main" id="{A8AA150A-11F6-6780-5580-7BA2E564F8C1}"/>
                </a:ext>
              </a:extLst>
            </p:cNvPr>
            <p:cNvSpPr/>
            <p:nvPr/>
          </p:nvSpPr>
          <p:spPr>
            <a:xfrm>
              <a:off x="8750236"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solidFill>
                <a:latin typeface="Calibri" panose="020F0502020204030204" pitchFamily="34" charset="0"/>
                <a:cs typeface="Calibri" panose="020F0502020204030204" pitchFamily="34" charset="0"/>
              </a:endParaRPr>
            </a:p>
          </p:txBody>
        </p:sp>
        <p:cxnSp>
          <p:nvCxnSpPr>
            <p:cNvPr id="73" name="直线箭头连接符 18">
              <a:extLst>
                <a:ext uri="{FF2B5EF4-FFF2-40B4-BE49-F238E27FC236}">
                  <a16:creationId xmlns:a16="http://schemas.microsoft.com/office/drawing/2014/main" id="{1204B2FF-6E17-D409-CFC4-BD1948781FC6}"/>
                </a:ext>
              </a:extLst>
            </p:cNvPr>
            <p:cNvCxnSpPr>
              <a:cxnSpLocks/>
              <a:stCxn id="72" idx="4"/>
              <a:endCxn id="78" idx="0"/>
            </p:cNvCxnSpPr>
            <p:nvPr/>
          </p:nvCxnSpPr>
          <p:spPr>
            <a:xfrm flipH="1">
              <a:off x="8682432"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直线箭头连接符 18">
              <a:extLst>
                <a:ext uri="{FF2B5EF4-FFF2-40B4-BE49-F238E27FC236}">
                  <a16:creationId xmlns:a16="http://schemas.microsoft.com/office/drawing/2014/main" id="{4378D31B-3DDA-3681-EA8A-F88F3C7980B4}"/>
                </a:ext>
              </a:extLst>
            </p:cNvPr>
            <p:cNvCxnSpPr>
              <a:cxnSpLocks/>
              <a:stCxn id="72" idx="4"/>
              <a:endCxn id="79" idx="0"/>
            </p:cNvCxnSpPr>
            <p:nvPr/>
          </p:nvCxnSpPr>
          <p:spPr>
            <a:xfrm>
              <a:off x="8931424"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矩形 74">
                  <a:extLst>
                    <a:ext uri="{FF2B5EF4-FFF2-40B4-BE49-F238E27FC236}">
                      <a16:creationId xmlns:a16="http://schemas.microsoft.com/office/drawing/2014/main" id="{A3255AB0-57A2-9963-5D17-74043AF72285}"/>
                    </a:ext>
                  </a:extLst>
                </p:cNvPr>
                <p:cNvSpPr/>
                <p:nvPr/>
              </p:nvSpPr>
              <p:spPr>
                <a:xfrm>
                  <a:off x="8724273"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𝑥</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5" name="矩形 74">
                  <a:extLst>
                    <a:ext uri="{FF2B5EF4-FFF2-40B4-BE49-F238E27FC236}">
                      <a16:creationId xmlns:a16="http://schemas.microsoft.com/office/drawing/2014/main" id="{A3255AB0-57A2-9963-5D17-74043AF72285}"/>
                    </a:ext>
                  </a:extLst>
                </p:cNvPr>
                <p:cNvSpPr>
                  <a:spLocks noRot="1" noChangeAspect="1" noMove="1" noResize="1" noEditPoints="1" noAdjustHandles="1" noChangeArrowheads="1" noChangeShapeType="1" noTextEdit="1"/>
                </p:cNvSpPr>
                <p:nvPr/>
              </p:nvSpPr>
              <p:spPr>
                <a:xfrm>
                  <a:off x="8724273" y="3416995"/>
                  <a:ext cx="456742" cy="249086"/>
                </a:xfrm>
                <a:prstGeom prst="rect">
                  <a:avLst/>
                </a:prstGeom>
                <a:blipFill>
                  <a:blip r:embed="rId1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79712A97-DEED-FCC0-FD00-107D1496BB98}"/>
                    </a:ext>
                  </a:extLst>
                </p:cNvPr>
                <p:cNvSpPr/>
                <p:nvPr/>
              </p:nvSpPr>
              <p:spPr>
                <a:xfrm>
                  <a:off x="8486809"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6" name="矩形 75">
                  <a:extLst>
                    <a:ext uri="{FF2B5EF4-FFF2-40B4-BE49-F238E27FC236}">
                      <a16:creationId xmlns:a16="http://schemas.microsoft.com/office/drawing/2014/main" id="{79712A97-DEED-FCC0-FD00-107D1496BB98}"/>
                    </a:ext>
                  </a:extLst>
                </p:cNvPr>
                <p:cNvSpPr>
                  <a:spLocks noRot="1" noChangeAspect="1" noMove="1" noResize="1" noEditPoints="1" noAdjustHandles="1" noChangeArrowheads="1" noChangeShapeType="1" noTextEdit="1"/>
                </p:cNvSpPr>
                <p:nvPr/>
              </p:nvSpPr>
              <p:spPr>
                <a:xfrm>
                  <a:off x="8486809" y="3935670"/>
                  <a:ext cx="456742" cy="249086"/>
                </a:xfrm>
                <a:prstGeom prst="rect">
                  <a:avLst/>
                </a:prstGeom>
                <a:blipFill>
                  <a:blip r:embed="rId17"/>
                  <a:stretch>
                    <a:fillRect b="-1463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6062CD93-F7D6-F08D-8FAF-B7D45FB1B4F7}"/>
                    </a:ext>
                  </a:extLst>
                </p:cNvPr>
                <p:cNvSpPr/>
                <p:nvPr/>
              </p:nvSpPr>
              <p:spPr>
                <a:xfrm>
                  <a:off x="8982523"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𝑥</m:t>
                            </m:r>
                          </m:e>
                          <m:sub>
                            <m:r>
                              <a:rPr lang="en-US" altLang="zh-CN" i="1">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7" name="矩形 76">
                  <a:extLst>
                    <a:ext uri="{FF2B5EF4-FFF2-40B4-BE49-F238E27FC236}">
                      <a16:creationId xmlns:a16="http://schemas.microsoft.com/office/drawing/2014/main" id="{6062CD93-F7D6-F08D-8FAF-B7D45FB1B4F7}"/>
                    </a:ext>
                  </a:extLst>
                </p:cNvPr>
                <p:cNvSpPr>
                  <a:spLocks noRot="1" noChangeAspect="1" noMove="1" noResize="1" noEditPoints="1" noAdjustHandles="1" noChangeArrowheads="1" noChangeShapeType="1" noTextEdit="1"/>
                </p:cNvSpPr>
                <p:nvPr/>
              </p:nvSpPr>
              <p:spPr>
                <a:xfrm>
                  <a:off x="8982523" y="3935670"/>
                  <a:ext cx="456742" cy="249086"/>
                </a:xfrm>
                <a:prstGeom prst="rect">
                  <a:avLst/>
                </a:prstGeom>
                <a:blipFill>
                  <a:blip r:embed="rId18"/>
                  <a:stretch>
                    <a:fillRect b="-14634"/>
                  </a:stretch>
                </a:blipFill>
                <a:ln>
                  <a:noFill/>
                </a:ln>
              </p:spPr>
              <p:txBody>
                <a:bodyPr/>
                <a:lstStyle/>
                <a:p>
                  <a:r>
                    <a:rPr lang="zh-CN" altLang="en-US">
                      <a:noFill/>
                    </a:rPr>
                    <a:t> </a:t>
                  </a:r>
                </a:p>
              </p:txBody>
            </p:sp>
          </mc:Fallback>
        </mc:AlternateContent>
        <p:sp>
          <p:nvSpPr>
            <p:cNvPr id="78" name="矩形 77">
              <a:extLst>
                <a:ext uri="{FF2B5EF4-FFF2-40B4-BE49-F238E27FC236}">
                  <a16:creationId xmlns:a16="http://schemas.microsoft.com/office/drawing/2014/main" id="{005544B5-18B0-F7E2-FDA3-C1342AFDEC67}"/>
                </a:ext>
              </a:extLst>
            </p:cNvPr>
            <p:cNvSpPr/>
            <p:nvPr/>
          </p:nvSpPr>
          <p:spPr>
            <a:xfrm>
              <a:off x="8501244" y="3882020"/>
              <a:ext cx="362375" cy="362375"/>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9" name="矩形 78">
              <a:extLst>
                <a:ext uri="{FF2B5EF4-FFF2-40B4-BE49-F238E27FC236}">
                  <a16:creationId xmlns:a16="http://schemas.microsoft.com/office/drawing/2014/main" id="{6BAED530-CA62-86CD-2F40-9B324876B27A}"/>
                </a:ext>
              </a:extLst>
            </p:cNvPr>
            <p:cNvSpPr/>
            <p:nvPr/>
          </p:nvSpPr>
          <p:spPr>
            <a:xfrm>
              <a:off x="8999228" y="3882020"/>
              <a:ext cx="362375" cy="362375"/>
            </a:xfrm>
            <a:prstGeom prst="rect">
              <a:avLst/>
            </a:prstGeom>
            <a:noFill/>
            <a:ln w="28575">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80" name="矩形 79">
              <a:extLst>
                <a:ext uri="{FF2B5EF4-FFF2-40B4-BE49-F238E27FC236}">
                  <a16:creationId xmlns:a16="http://schemas.microsoft.com/office/drawing/2014/main" id="{8D97FBAD-331B-5343-B159-06B031F2DCEB}"/>
                </a:ext>
              </a:extLst>
            </p:cNvPr>
            <p:cNvSpPr/>
            <p:nvPr/>
          </p:nvSpPr>
          <p:spPr>
            <a:xfrm>
              <a:off x="9743722" y="492952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a:t>
              </a:r>
              <a:endParaRPr lang="zh-CN" altLang="en-US" sz="1000" baseline="-25000" dirty="0">
                <a:solidFill>
                  <a:schemeClr val="tx1"/>
                </a:solidFill>
                <a:latin typeface="Calibri" panose="020F0502020204030204" pitchFamily="34" charset="0"/>
                <a:cs typeface="Calibri" panose="020F0502020204030204" pitchFamily="34" charset="0"/>
              </a:endParaRPr>
            </a:p>
          </p:txBody>
        </p:sp>
        <p:sp>
          <p:nvSpPr>
            <p:cNvPr id="81" name="矩形 80">
              <a:extLst>
                <a:ext uri="{FF2B5EF4-FFF2-40B4-BE49-F238E27FC236}">
                  <a16:creationId xmlns:a16="http://schemas.microsoft.com/office/drawing/2014/main" id="{AFE12BD0-3C5C-EF5F-A457-980F6FC10FBB}"/>
                </a:ext>
              </a:extLst>
            </p:cNvPr>
            <p:cNvSpPr/>
            <p:nvPr/>
          </p:nvSpPr>
          <p:spPr>
            <a:xfrm>
              <a:off x="10249394" y="492952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a:t>
              </a:r>
              <a:endParaRPr lang="zh-CN" altLang="en-US" sz="1000" baseline="-25000" dirty="0">
                <a:solidFill>
                  <a:schemeClr val="tx1"/>
                </a:solidFill>
                <a:latin typeface="Calibri" panose="020F0502020204030204" pitchFamily="34" charset="0"/>
                <a:cs typeface="Calibri" panose="020F0502020204030204" pitchFamily="34" charset="0"/>
              </a:endParaRPr>
            </a:p>
          </p:txBody>
        </p:sp>
        <p:sp>
          <p:nvSpPr>
            <p:cNvPr id="82" name="矩形 81">
              <a:extLst>
                <a:ext uri="{FF2B5EF4-FFF2-40B4-BE49-F238E27FC236}">
                  <a16:creationId xmlns:a16="http://schemas.microsoft.com/office/drawing/2014/main" id="{B88C9A10-E596-AA73-2A09-3F921BBFC44E}"/>
                </a:ext>
              </a:extLst>
            </p:cNvPr>
            <p:cNvSpPr/>
            <p:nvPr/>
          </p:nvSpPr>
          <p:spPr>
            <a:xfrm>
              <a:off x="9804493" y="3882743"/>
              <a:ext cx="362375" cy="362375"/>
            </a:xfrm>
            <a:prstGeom prst="rect">
              <a:avLst/>
            </a:prstGeom>
            <a:noFill/>
            <a:ln w="28575">
              <a:gradFill flip="none" rotWithShape="1">
                <a:gsLst>
                  <a:gs pos="0">
                    <a:srgbClr val="FF9900"/>
                  </a:gs>
                  <a:gs pos="52000">
                    <a:schemeClr val="accent1">
                      <a:lumMod val="100000"/>
                    </a:schemeClr>
                  </a:gs>
                  <a:gs pos="48000">
                    <a:srgbClr val="FF9900"/>
                  </a:gs>
                  <a:gs pos="100000">
                    <a:srgbClr val="0000FF"/>
                  </a:gs>
                </a:gsLst>
                <a:lin ang="10800000" scaled="0"/>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84" name="箭头: 右 83">
            <a:extLst>
              <a:ext uri="{FF2B5EF4-FFF2-40B4-BE49-F238E27FC236}">
                <a16:creationId xmlns:a16="http://schemas.microsoft.com/office/drawing/2014/main" id="{75812E35-0DDE-8C90-9BF0-1753C4DD4C5C}"/>
              </a:ext>
            </a:extLst>
          </p:cNvPr>
          <p:cNvSpPr/>
          <p:nvPr/>
        </p:nvSpPr>
        <p:spPr>
          <a:xfrm>
            <a:off x="7400790" y="4226382"/>
            <a:ext cx="809961" cy="362375"/>
          </a:xfrm>
          <a:prstGeom prst="rightArrow">
            <a:avLst>
              <a:gd name="adj1" fmla="val 50000"/>
              <a:gd name="adj2" fmla="val 74653"/>
            </a:avLst>
          </a:prstGeom>
          <a:solidFill>
            <a:srgbClr val="393CA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5" name="文本框 84">
            <a:extLst>
              <a:ext uri="{FF2B5EF4-FFF2-40B4-BE49-F238E27FC236}">
                <a16:creationId xmlns:a16="http://schemas.microsoft.com/office/drawing/2014/main" id="{DA2C143E-2086-2168-E926-54C9C4D6C97D}"/>
              </a:ext>
            </a:extLst>
          </p:cNvPr>
          <p:cNvSpPr txBox="1"/>
          <p:nvPr/>
        </p:nvSpPr>
        <p:spPr>
          <a:xfrm>
            <a:off x="1566961" y="5879926"/>
            <a:ext cx="4440383" cy="523220"/>
          </a:xfrm>
          <a:prstGeom prst="rect">
            <a:avLst/>
          </a:prstGeom>
          <a:noFill/>
        </p:spPr>
        <p:txBody>
          <a:bodyPr wrap="none" rtlCol="0">
            <a:spAutoFit/>
          </a:bodyPr>
          <a:lstStyle/>
          <a:p>
            <a:pPr algn="ctr"/>
            <a:r>
              <a:rPr lang="en-US" altLang="zh-CN" sz="2800" dirty="0"/>
              <a:t>Emulated WASM instructions</a:t>
            </a:r>
            <a:endParaRPr lang="zh-CN" altLang="en-US" sz="2800" dirty="0"/>
          </a:p>
        </p:txBody>
      </p:sp>
      <p:sp>
        <p:nvSpPr>
          <p:cNvPr id="86" name="文本框 85">
            <a:extLst>
              <a:ext uri="{FF2B5EF4-FFF2-40B4-BE49-F238E27FC236}">
                <a16:creationId xmlns:a16="http://schemas.microsoft.com/office/drawing/2014/main" id="{A73F1431-C452-83D6-6C70-2ED441C653A8}"/>
              </a:ext>
            </a:extLst>
          </p:cNvPr>
          <p:cNvSpPr txBox="1"/>
          <p:nvPr/>
        </p:nvSpPr>
        <p:spPr>
          <a:xfrm>
            <a:off x="8008781" y="5457934"/>
            <a:ext cx="4157677" cy="523220"/>
          </a:xfrm>
          <a:prstGeom prst="rect">
            <a:avLst/>
          </a:prstGeom>
          <a:noFill/>
        </p:spPr>
        <p:txBody>
          <a:bodyPr wrap="none" rtlCol="0">
            <a:spAutoFit/>
          </a:bodyPr>
          <a:lstStyle/>
          <a:p>
            <a:pPr algn="ctr"/>
            <a:r>
              <a:rPr lang="en-US" altLang="zh-CN" sz="2800" dirty="0"/>
              <a:t>Element propagation graph</a:t>
            </a:r>
            <a:endParaRPr lang="zh-CN" altLang="en-US" sz="2800" dirty="0"/>
          </a:p>
        </p:txBody>
      </p:sp>
    </p:spTree>
    <p:extLst>
      <p:ext uri="{BB962C8B-B14F-4D97-AF65-F5344CB8AC3E}">
        <p14:creationId xmlns:p14="http://schemas.microsoft.com/office/powerpoint/2010/main" val="36456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3B83C-C0FE-5694-ED7D-02BEC07B452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59E14EED-F26D-5E71-3CD5-36562EDDB196}"/>
              </a:ext>
            </a:extLst>
          </p:cNvPr>
          <p:cNvSpPr>
            <a:spLocks noGrp="1"/>
          </p:cNvSpPr>
          <p:nvPr>
            <p:ph idx="1"/>
          </p:nvPr>
        </p:nvSpPr>
        <p:spPr>
          <a:xfrm>
            <a:off x="325967" y="1057387"/>
            <a:ext cx="11540067" cy="5550647"/>
          </a:xfrm>
        </p:spPr>
        <p:txBody>
          <a:bodyPr>
            <a:normAutofit/>
          </a:bodyPr>
          <a:lstStyle/>
          <a:p>
            <a:r>
              <a:rPr lang="en-US" altLang="zh-CN" dirty="0"/>
              <a:t>Just-in-time transformation of mining programs</a:t>
            </a:r>
          </a:p>
          <a:p>
            <a:pPr lvl="1"/>
            <a:r>
              <a:rPr lang="en-US" altLang="zh-CN" dirty="0"/>
              <a:t>Merge instructions in </a:t>
            </a:r>
            <a:r>
              <a:rPr lang="en-US" altLang="zh-CN" b="1" dirty="0">
                <a:solidFill>
                  <a:schemeClr val="accent6"/>
                </a:solidFill>
              </a:rPr>
              <a:t>isomorphic</a:t>
            </a:r>
            <a:r>
              <a:rPr lang="en-US" altLang="zh-CN" dirty="0"/>
              <a:t> element </a:t>
            </a:r>
            <a:r>
              <a:rPr lang="en-US" altLang="zh-CN" dirty="0" err="1"/>
              <a:t>prapagations</a:t>
            </a:r>
            <a:endParaRPr lang="en-US" altLang="zh-CN" dirty="0"/>
          </a:p>
          <a:p>
            <a:pPr lvl="1"/>
            <a:r>
              <a:rPr lang="en-US" altLang="zh-CN" b="1" dirty="0">
                <a:solidFill>
                  <a:srgbClr val="B52219"/>
                </a:solidFill>
              </a:rPr>
              <a:t>ISA-compatible efficient </a:t>
            </a:r>
            <a:r>
              <a:rPr lang="en-US" altLang="zh-CN" dirty="0"/>
              <a:t>SIMD instructions</a:t>
            </a:r>
          </a:p>
          <a:p>
            <a:pPr lvl="1"/>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629BA7B9-C533-A54B-A863-688C1BB099BB}"/>
              </a:ext>
            </a:extLst>
          </p:cNvPr>
          <p:cNvSpPr>
            <a:spLocks noGrp="1"/>
          </p:cNvSpPr>
          <p:nvPr>
            <p:ph type="sldNum" sz="quarter" idx="12"/>
          </p:nvPr>
        </p:nvSpPr>
        <p:spPr/>
        <p:txBody>
          <a:bodyPr/>
          <a:lstStyle/>
          <a:p>
            <a:fld id="{84BCC322-D5A9-47A8-A5BE-5D9C2195FFDA}" type="slidenum">
              <a:rPr lang="zh-CN" altLang="en-US" smtClean="0"/>
              <a:pPr/>
              <a:t>11</a:t>
            </a:fld>
            <a:endParaRPr lang="zh-CN" altLang="en-US" dirty="0"/>
          </a:p>
        </p:txBody>
      </p:sp>
      <p:sp>
        <p:nvSpPr>
          <p:cNvPr id="5" name="标题 4">
            <a:extLst>
              <a:ext uri="{FF2B5EF4-FFF2-40B4-BE49-F238E27FC236}">
                <a16:creationId xmlns:a16="http://schemas.microsoft.com/office/drawing/2014/main" id="{012CDEF8-E246-955E-FFD5-0B3B97C5541E}"/>
              </a:ext>
            </a:extLst>
          </p:cNvPr>
          <p:cNvSpPr>
            <a:spLocks noGrp="1"/>
          </p:cNvSpPr>
          <p:nvPr>
            <p:ph type="title"/>
          </p:nvPr>
        </p:nvSpPr>
        <p:spPr/>
        <p:txBody>
          <a:bodyPr/>
          <a:lstStyle/>
          <a:p>
            <a:r>
              <a:rPr lang="en-US" altLang="zh-CN" dirty="0"/>
              <a:t>3. Design of Vectra</a:t>
            </a:r>
            <a:endParaRPr lang="zh-CN" altLang="en-US" dirty="0"/>
          </a:p>
        </p:txBody>
      </p:sp>
      <p:grpSp>
        <p:nvGrpSpPr>
          <p:cNvPr id="83" name="组合 82">
            <a:extLst>
              <a:ext uri="{FF2B5EF4-FFF2-40B4-BE49-F238E27FC236}">
                <a16:creationId xmlns:a16="http://schemas.microsoft.com/office/drawing/2014/main" id="{EEA9B4C5-C48D-40C9-2D33-5AB584D6F8D3}"/>
              </a:ext>
            </a:extLst>
          </p:cNvPr>
          <p:cNvGrpSpPr/>
          <p:nvPr/>
        </p:nvGrpSpPr>
        <p:grpSpPr>
          <a:xfrm>
            <a:off x="1279945" y="3123801"/>
            <a:ext cx="3571673" cy="2171341"/>
            <a:chOff x="8486809" y="3363205"/>
            <a:chExt cx="3571673" cy="2171341"/>
          </a:xfrm>
        </p:grpSpPr>
        <p:cxnSp>
          <p:nvCxnSpPr>
            <p:cNvPr id="28" name="直线箭头连接符 18">
              <a:extLst>
                <a:ext uri="{FF2B5EF4-FFF2-40B4-BE49-F238E27FC236}">
                  <a16:creationId xmlns:a16="http://schemas.microsoft.com/office/drawing/2014/main" id="{3EEA90C9-9B7D-3D81-8AC6-2CD701AFCD6E}"/>
                </a:ext>
              </a:extLst>
            </p:cNvPr>
            <p:cNvCxnSpPr>
              <a:cxnSpLocks/>
              <a:stCxn id="48" idx="2"/>
              <a:endCxn id="44" idx="0"/>
            </p:cNvCxnSpPr>
            <p:nvPr/>
          </p:nvCxnSpPr>
          <p:spPr>
            <a:xfrm>
              <a:off x="9314849" y="4933057"/>
              <a:ext cx="659413" cy="239114"/>
            </a:xfrm>
            <a:prstGeom prst="straightConnector1">
              <a:avLst/>
            </a:prstGeom>
            <a:ln w="28575">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9" name="直线箭头连接符 18">
              <a:extLst>
                <a:ext uri="{FF2B5EF4-FFF2-40B4-BE49-F238E27FC236}">
                  <a16:creationId xmlns:a16="http://schemas.microsoft.com/office/drawing/2014/main" id="{956E4A65-0141-8A78-E3B1-FB9682A636BB}"/>
                </a:ext>
              </a:extLst>
            </p:cNvPr>
            <p:cNvCxnSpPr>
              <a:cxnSpLocks/>
              <a:stCxn id="50" idx="2"/>
              <a:endCxn id="44" idx="0"/>
            </p:cNvCxnSpPr>
            <p:nvPr/>
          </p:nvCxnSpPr>
          <p:spPr>
            <a:xfrm flipH="1">
              <a:off x="9974262" y="4932951"/>
              <a:ext cx="677312" cy="239220"/>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0" name="直线箭头连接符 18">
              <a:extLst>
                <a:ext uri="{FF2B5EF4-FFF2-40B4-BE49-F238E27FC236}">
                  <a16:creationId xmlns:a16="http://schemas.microsoft.com/office/drawing/2014/main" id="{E1567C34-1988-A1E2-58FE-1FAACE38FD06}"/>
                </a:ext>
              </a:extLst>
            </p:cNvPr>
            <p:cNvCxnSpPr>
              <a:cxnSpLocks/>
              <a:stCxn id="49" idx="2"/>
              <a:endCxn id="45" idx="0"/>
            </p:cNvCxnSpPr>
            <p:nvPr/>
          </p:nvCxnSpPr>
          <p:spPr>
            <a:xfrm>
              <a:off x="9812833" y="4932844"/>
              <a:ext cx="659413" cy="23911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1" name="直线箭头连接符 18">
              <a:extLst>
                <a:ext uri="{FF2B5EF4-FFF2-40B4-BE49-F238E27FC236}">
                  <a16:creationId xmlns:a16="http://schemas.microsoft.com/office/drawing/2014/main" id="{78C4E95B-AB15-3FB9-3AF9-88FD9727CA06}"/>
                </a:ext>
              </a:extLst>
            </p:cNvPr>
            <p:cNvCxnSpPr>
              <a:cxnSpLocks/>
              <a:stCxn id="51" idx="2"/>
              <a:endCxn id="45" idx="0"/>
            </p:cNvCxnSpPr>
            <p:nvPr/>
          </p:nvCxnSpPr>
          <p:spPr>
            <a:xfrm flipH="1">
              <a:off x="10472246" y="4932951"/>
              <a:ext cx="677312" cy="239007"/>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2" name="直线箭头连接符 18">
              <a:extLst>
                <a:ext uri="{FF2B5EF4-FFF2-40B4-BE49-F238E27FC236}">
                  <a16:creationId xmlns:a16="http://schemas.microsoft.com/office/drawing/2014/main" id="{0EE97E0F-C1E8-D15D-FD8D-83C4DFC699AA}"/>
                </a:ext>
              </a:extLst>
            </p:cNvPr>
            <p:cNvCxnSpPr>
              <a:cxnSpLocks/>
              <a:endCxn id="50" idx="0"/>
            </p:cNvCxnSpPr>
            <p:nvPr/>
          </p:nvCxnSpPr>
          <p:spPr>
            <a:xfrm>
              <a:off x="9991226" y="4244554"/>
              <a:ext cx="660348" cy="326022"/>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3" name="直线箭头连接符 18">
              <a:extLst>
                <a:ext uri="{FF2B5EF4-FFF2-40B4-BE49-F238E27FC236}">
                  <a16:creationId xmlns:a16="http://schemas.microsoft.com/office/drawing/2014/main" id="{4EFF43AE-F253-733D-7A43-165ABA54477B}"/>
                </a:ext>
              </a:extLst>
            </p:cNvPr>
            <p:cNvCxnSpPr>
              <a:cxnSpLocks/>
              <a:stCxn id="71" idx="2"/>
              <a:endCxn id="51" idx="0"/>
            </p:cNvCxnSpPr>
            <p:nvPr/>
          </p:nvCxnSpPr>
          <p:spPr>
            <a:xfrm flipH="1">
              <a:off x="11149558" y="4244395"/>
              <a:ext cx="650075" cy="326181"/>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4" name="直线箭头连接符 18">
              <a:extLst>
                <a:ext uri="{FF2B5EF4-FFF2-40B4-BE49-F238E27FC236}">
                  <a16:creationId xmlns:a16="http://schemas.microsoft.com/office/drawing/2014/main" id="{C3AC04D3-F8F5-0B6F-DF9F-F5432CEA8DB7}"/>
                </a:ext>
              </a:extLst>
            </p:cNvPr>
            <p:cNvCxnSpPr>
              <a:cxnSpLocks/>
              <a:stCxn id="62" idx="2"/>
              <a:endCxn id="49" idx="0"/>
            </p:cNvCxnSpPr>
            <p:nvPr/>
          </p:nvCxnSpPr>
          <p:spPr>
            <a:xfrm flipH="1">
              <a:off x="9812833" y="4244395"/>
              <a:ext cx="676377" cy="32607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5" name="直线箭头连接符 18">
              <a:extLst>
                <a:ext uri="{FF2B5EF4-FFF2-40B4-BE49-F238E27FC236}">
                  <a16:creationId xmlns:a16="http://schemas.microsoft.com/office/drawing/2014/main" id="{08E5AC8D-FE9A-D269-CDC4-2D1E9453293E}"/>
                </a:ext>
              </a:extLst>
            </p:cNvPr>
            <p:cNvCxnSpPr>
              <a:cxnSpLocks/>
              <a:stCxn id="70" idx="2"/>
              <a:endCxn id="50" idx="0"/>
            </p:cNvCxnSpPr>
            <p:nvPr/>
          </p:nvCxnSpPr>
          <p:spPr>
            <a:xfrm flipH="1">
              <a:off x="10651574" y="4244395"/>
              <a:ext cx="650075" cy="326181"/>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直线箭头连接符 18">
              <a:extLst>
                <a:ext uri="{FF2B5EF4-FFF2-40B4-BE49-F238E27FC236}">
                  <a16:creationId xmlns:a16="http://schemas.microsoft.com/office/drawing/2014/main" id="{2498B8A1-FA6D-0EC3-CC98-1C70C6A4D7BE}"/>
                </a:ext>
              </a:extLst>
            </p:cNvPr>
            <p:cNvCxnSpPr>
              <a:cxnSpLocks/>
              <a:endCxn id="48" idx="0"/>
            </p:cNvCxnSpPr>
            <p:nvPr/>
          </p:nvCxnSpPr>
          <p:spPr>
            <a:xfrm flipH="1">
              <a:off x="9314849" y="4244554"/>
              <a:ext cx="676377" cy="326128"/>
            </a:xfrm>
            <a:prstGeom prst="straightConnector1">
              <a:avLst/>
            </a:prstGeom>
            <a:ln w="28575" cmpd="sng">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直线箭头连接符 18">
              <a:extLst>
                <a:ext uri="{FF2B5EF4-FFF2-40B4-BE49-F238E27FC236}">
                  <a16:creationId xmlns:a16="http://schemas.microsoft.com/office/drawing/2014/main" id="{F25A0181-F4CA-AF12-DE38-328ED919A035}"/>
                </a:ext>
              </a:extLst>
            </p:cNvPr>
            <p:cNvCxnSpPr>
              <a:cxnSpLocks/>
              <a:stCxn id="62" idx="2"/>
              <a:endCxn id="51" idx="0"/>
            </p:cNvCxnSpPr>
            <p:nvPr/>
          </p:nvCxnSpPr>
          <p:spPr>
            <a:xfrm>
              <a:off x="10489210" y="4244395"/>
              <a:ext cx="660348" cy="326181"/>
            </a:xfrm>
            <a:prstGeom prst="straightConnector1">
              <a:avLst/>
            </a:prstGeom>
            <a:ln w="28575" cmpd="sng">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直线箭头连接符 18">
              <a:extLst>
                <a:ext uri="{FF2B5EF4-FFF2-40B4-BE49-F238E27FC236}">
                  <a16:creationId xmlns:a16="http://schemas.microsoft.com/office/drawing/2014/main" id="{1A47B272-3418-B2C3-C755-DC3F3CC20CA2}"/>
                </a:ext>
              </a:extLst>
            </p:cNvPr>
            <p:cNvCxnSpPr>
              <a:cxnSpLocks/>
              <a:stCxn id="79" idx="2"/>
              <a:endCxn id="49" idx="0"/>
            </p:cNvCxnSpPr>
            <p:nvPr/>
          </p:nvCxnSpPr>
          <p:spPr>
            <a:xfrm>
              <a:off x="9180416" y="4244395"/>
              <a:ext cx="632417" cy="326074"/>
            </a:xfrm>
            <a:prstGeom prst="straightConnector1">
              <a:avLst/>
            </a:prstGeom>
            <a:ln w="28575" cmpd="sng">
              <a:solidFill>
                <a:srgbClr val="FF62A5"/>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直线箭头连接符 18">
              <a:extLst>
                <a:ext uri="{FF2B5EF4-FFF2-40B4-BE49-F238E27FC236}">
                  <a16:creationId xmlns:a16="http://schemas.microsoft.com/office/drawing/2014/main" id="{A5B6B37F-F13F-13F4-9878-641D21AFC254}"/>
                </a:ext>
              </a:extLst>
            </p:cNvPr>
            <p:cNvCxnSpPr>
              <a:cxnSpLocks/>
              <a:stCxn id="78" idx="2"/>
              <a:endCxn id="48" idx="0"/>
            </p:cNvCxnSpPr>
            <p:nvPr/>
          </p:nvCxnSpPr>
          <p:spPr>
            <a:xfrm>
              <a:off x="8682432" y="4244395"/>
              <a:ext cx="632417" cy="326287"/>
            </a:xfrm>
            <a:prstGeom prst="straightConnector1">
              <a:avLst/>
            </a:prstGeom>
            <a:ln w="28575" cmpd="sng">
              <a:solidFill>
                <a:srgbClr val="0000FF"/>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矩形 39">
                  <a:extLst>
                    <a:ext uri="{FF2B5EF4-FFF2-40B4-BE49-F238E27FC236}">
                      <a16:creationId xmlns:a16="http://schemas.microsoft.com/office/drawing/2014/main" id="{2B564D8C-7249-A394-05B8-E8E6AE080863}"/>
                    </a:ext>
                  </a:extLst>
                </p:cNvPr>
                <p:cNvSpPr/>
                <p:nvPr/>
              </p:nvSpPr>
              <p:spPr>
                <a:xfrm>
                  <a:off x="9106724"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0" name="矩形 39">
                  <a:extLst>
                    <a:ext uri="{FF2B5EF4-FFF2-40B4-BE49-F238E27FC236}">
                      <a16:creationId xmlns:a16="http://schemas.microsoft.com/office/drawing/2014/main" id="{2B564D8C-7249-A394-05B8-E8E6AE080863}"/>
                    </a:ext>
                  </a:extLst>
                </p:cNvPr>
                <p:cNvSpPr>
                  <a:spLocks noRot="1" noChangeAspect="1" noMove="1" noResize="1" noEditPoints="1" noAdjustHandles="1" noChangeArrowheads="1" noChangeShapeType="1" noTextEdit="1"/>
                </p:cNvSpPr>
                <p:nvPr/>
              </p:nvSpPr>
              <p:spPr>
                <a:xfrm>
                  <a:off x="9106724" y="4355074"/>
                  <a:ext cx="456742" cy="2490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C00D6E1C-564C-8E32-23F8-67B9DF2EA655}"/>
                    </a:ext>
                  </a:extLst>
                </p:cNvPr>
                <p:cNvSpPr/>
                <p:nvPr/>
              </p:nvSpPr>
              <p:spPr>
                <a:xfrm>
                  <a:off x="9604144" y="435675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1" name="矩形 40">
                  <a:extLst>
                    <a:ext uri="{FF2B5EF4-FFF2-40B4-BE49-F238E27FC236}">
                      <a16:creationId xmlns:a16="http://schemas.microsoft.com/office/drawing/2014/main" id="{C00D6E1C-564C-8E32-23F8-67B9DF2EA655}"/>
                    </a:ext>
                  </a:extLst>
                </p:cNvPr>
                <p:cNvSpPr>
                  <a:spLocks noRot="1" noChangeAspect="1" noMove="1" noResize="1" noEditPoints="1" noAdjustHandles="1" noChangeArrowheads="1" noChangeShapeType="1" noTextEdit="1"/>
                </p:cNvSpPr>
                <p:nvPr/>
              </p:nvSpPr>
              <p:spPr>
                <a:xfrm>
                  <a:off x="9604144" y="4356757"/>
                  <a:ext cx="456742" cy="2490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41">
                  <a:extLst>
                    <a:ext uri="{FF2B5EF4-FFF2-40B4-BE49-F238E27FC236}">
                      <a16:creationId xmlns:a16="http://schemas.microsoft.com/office/drawing/2014/main" id="{1CBF5C05-DA0A-F73E-DCA8-B054BCE29BE6}"/>
                    </a:ext>
                  </a:extLst>
                </p:cNvPr>
                <p:cNvSpPr/>
                <p:nvPr/>
              </p:nvSpPr>
              <p:spPr>
                <a:xfrm>
                  <a:off x="10441478"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2" name="矩形 41">
                  <a:extLst>
                    <a:ext uri="{FF2B5EF4-FFF2-40B4-BE49-F238E27FC236}">
                      <a16:creationId xmlns:a16="http://schemas.microsoft.com/office/drawing/2014/main" id="{1CBF5C05-DA0A-F73E-DCA8-B054BCE29BE6}"/>
                    </a:ext>
                  </a:extLst>
                </p:cNvPr>
                <p:cNvSpPr>
                  <a:spLocks noRot="1" noChangeAspect="1" noMove="1" noResize="1" noEditPoints="1" noAdjustHandles="1" noChangeArrowheads="1" noChangeShapeType="1" noTextEdit="1"/>
                </p:cNvSpPr>
                <p:nvPr/>
              </p:nvSpPr>
              <p:spPr>
                <a:xfrm>
                  <a:off x="10441478" y="4355074"/>
                  <a:ext cx="456742" cy="249086"/>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3F969A1D-B5E7-64CB-64C6-629470D26BF3}"/>
                    </a:ext>
                  </a:extLst>
                </p:cNvPr>
                <p:cNvSpPr/>
                <p:nvPr/>
              </p:nvSpPr>
              <p:spPr>
                <a:xfrm>
                  <a:off x="10937240" y="4355074"/>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m:oMathPara>
                  </a14:m>
                  <a:endParaRPr lang="zh-CN" altLang="en-US" sz="1400"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3" name="矩形 42">
                  <a:extLst>
                    <a:ext uri="{FF2B5EF4-FFF2-40B4-BE49-F238E27FC236}">
                      <a16:creationId xmlns:a16="http://schemas.microsoft.com/office/drawing/2014/main" id="{3F969A1D-B5E7-64CB-64C6-629470D26BF3}"/>
                    </a:ext>
                  </a:extLst>
                </p:cNvPr>
                <p:cNvSpPr>
                  <a:spLocks noRot="1" noChangeAspect="1" noMove="1" noResize="1" noEditPoints="1" noAdjustHandles="1" noChangeArrowheads="1" noChangeShapeType="1" noTextEdit="1"/>
                </p:cNvSpPr>
                <p:nvPr/>
              </p:nvSpPr>
              <p:spPr>
                <a:xfrm>
                  <a:off x="10937240" y="4355074"/>
                  <a:ext cx="456742" cy="249086"/>
                </a:xfrm>
                <a:prstGeom prst="rect">
                  <a:avLst/>
                </a:prstGeom>
                <a:blipFill>
                  <a:blip r:embed="rId3"/>
                  <a:stretch>
                    <a:fillRect/>
                  </a:stretch>
                </a:blipFill>
                <a:ln>
                  <a:noFill/>
                </a:ln>
              </p:spPr>
              <p:txBody>
                <a:bodyPr/>
                <a:lstStyle/>
                <a:p>
                  <a:r>
                    <a:rPr lang="zh-CN" altLang="en-US">
                      <a:noFill/>
                    </a:rPr>
                    <a:t> </a:t>
                  </a:r>
                </a:p>
              </p:txBody>
            </p:sp>
          </mc:Fallback>
        </mc:AlternateContent>
        <p:sp>
          <p:nvSpPr>
            <p:cNvPr id="44" name="矩形 43">
              <a:extLst>
                <a:ext uri="{FF2B5EF4-FFF2-40B4-BE49-F238E27FC236}">
                  <a16:creationId xmlns:a16="http://schemas.microsoft.com/office/drawing/2014/main" id="{036D2568-8C76-4CE1-6CF4-1B4450F8D7BC}"/>
                </a:ext>
              </a:extLst>
            </p:cNvPr>
            <p:cNvSpPr/>
            <p:nvPr/>
          </p:nvSpPr>
          <p:spPr>
            <a:xfrm>
              <a:off x="9793074" y="5172171"/>
              <a:ext cx="362375" cy="36237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5" name="矩形 44">
              <a:extLst>
                <a:ext uri="{FF2B5EF4-FFF2-40B4-BE49-F238E27FC236}">
                  <a16:creationId xmlns:a16="http://schemas.microsoft.com/office/drawing/2014/main" id="{46434403-753D-E823-B6BC-BFA404226DCC}"/>
                </a:ext>
              </a:extLst>
            </p:cNvPr>
            <p:cNvSpPr/>
            <p:nvPr/>
          </p:nvSpPr>
          <p:spPr>
            <a:xfrm>
              <a:off x="10291058" y="5171958"/>
              <a:ext cx="362375" cy="362375"/>
            </a:xfrm>
            <a:prstGeom prst="rect">
              <a:avLst/>
            </a:prstGeom>
            <a:noFill/>
            <a:ln w="28575">
              <a:solidFill>
                <a:srgbClr val="007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0FAECA5E-9562-1523-84F2-5473F5E8A61D}"/>
                    </a:ext>
                  </a:extLst>
                </p:cNvPr>
                <p:cNvSpPr/>
                <p:nvPr/>
              </p:nvSpPr>
              <p:spPr>
                <a:xfrm>
                  <a:off x="9734518" y="5251492"/>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0</m:t>
                            </m:r>
                          </m:sub>
                          <m:sup>
                            <m:r>
                              <a:rPr lang="en-US" altLang="zh-CN" b="0" i="1" smtClean="0">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6" name="矩形 45">
                  <a:extLst>
                    <a:ext uri="{FF2B5EF4-FFF2-40B4-BE49-F238E27FC236}">
                      <a16:creationId xmlns:a16="http://schemas.microsoft.com/office/drawing/2014/main" id="{0FAECA5E-9562-1523-84F2-5473F5E8A61D}"/>
                    </a:ext>
                  </a:extLst>
                </p:cNvPr>
                <p:cNvSpPr>
                  <a:spLocks noRot="1" noChangeAspect="1" noMove="1" noResize="1" noEditPoints="1" noAdjustHandles="1" noChangeArrowheads="1" noChangeShapeType="1" noTextEdit="1"/>
                </p:cNvSpPr>
                <p:nvPr/>
              </p:nvSpPr>
              <p:spPr>
                <a:xfrm>
                  <a:off x="9734518" y="5251492"/>
                  <a:ext cx="538645" cy="208694"/>
                </a:xfrm>
                <a:prstGeom prst="rect">
                  <a:avLst/>
                </a:prstGeom>
                <a:blipFill>
                  <a:blip r:embed="rId5"/>
                  <a:stretch>
                    <a:fillRect t="-14706" b="-32353"/>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BCEC2566-E9CF-18C1-1A92-E0ABBFEDF41D}"/>
                    </a:ext>
                  </a:extLst>
                </p:cNvPr>
                <p:cNvSpPr/>
                <p:nvPr/>
              </p:nvSpPr>
              <p:spPr>
                <a:xfrm>
                  <a:off x="10245918" y="5251385"/>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47" name="矩形 46">
                  <a:extLst>
                    <a:ext uri="{FF2B5EF4-FFF2-40B4-BE49-F238E27FC236}">
                      <a16:creationId xmlns:a16="http://schemas.microsoft.com/office/drawing/2014/main" id="{BCEC2566-E9CF-18C1-1A92-E0ABBFEDF41D}"/>
                    </a:ext>
                  </a:extLst>
                </p:cNvPr>
                <p:cNvSpPr>
                  <a:spLocks noRot="1" noChangeAspect="1" noMove="1" noResize="1" noEditPoints="1" noAdjustHandles="1" noChangeArrowheads="1" noChangeShapeType="1" noTextEdit="1"/>
                </p:cNvSpPr>
                <p:nvPr/>
              </p:nvSpPr>
              <p:spPr>
                <a:xfrm>
                  <a:off x="10245918" y="5251385"/>
                  <a:ext cx="538645" cy="208694"/>
                </a:xfrm>
                <a:prstGeom prst="rect">
                  <a:avLst/>
                </a:prstGeom>
                <a:blipFill>
                  <a:blip r:embed="rId6"/>
                  <a:stretch>
                    <a:fillRect t="-14706" b="-32353"/>
                  </a:stretch>
                </a:blipFill>
                <a:ln>
                  <a:noFill/>
                </a:ln>
              </p:spPr>
              <p:txBody>
                <a:bodyPr/>
                <a:lstStyle/>
                <a:p>
                  <a:r>
                    <a:rPr lang="zh-CN" altLang="en-US">
                      <a:noFill/>
                    </a:rPr>
                    <a:t> </a:t>
                  </a:r>
                </a:p>
              </p:txBody>
            </p:sp>
          </mc:Fallback>
        </mc:AlternateContent>
        <p:sp>
          <p:nvSpPr>
            <p:cNvPr id="48" name="矩形 47">
              <a:extLst>
                <a:ext uri="{FF2B5EF4-FFF2-40B4-BE49-F238E27FC236}">
                  <a16:creationId xmlns:a16="http://schemas.microsoft.com/office/drawing/2014/main" id="{E524825B-60DB-C137-8022-147AA2BE7A29}"/>
                </a:ext>
              </a:extLst>
            </p:cNvPr>
            <p:cNvSpPr/>
            <p:nvPr/>
          </p:nvSpPr>
          <p:spPr>
            <a:xfrm>
              <a:off x="9133661" y="4570682"/>
              <a:ext cx="362375" cy="362375"/>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9" name="矩形 48">
              <a:extLst>
                <a:ext uri="{FF2B5EF4-FFF2-40B4-BE49-F238E27FC236}">
                  <a16:creationId xmlns:a16="http://schemas.microsoft.com/office/drawing/2014/main" id="{2D3F4490-07CC-BFD8-ED99-3655EE50FFA9}"/>
                </a:ext>
              </a:extLst>
            </p:cNvPr>
            <p:cNvSpPr/>
            <p:nvPr/>
          </p:nvSpPr>
          <p:spPr>
            <a:xfrm>
              <a:off x="9631645" y="4570469"/>
              <a:ext cx="362375" cy="362375"/>
            </a:xfrm>
            <a:prstGeom prst="rect">
              <a:avLst/>
            </a:prstGeom>
            <a:noFill/>
            <a:ln w="28575">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0" name="矩形 49">
              <a:extLst>
                <a:ext uri="{FF2B5EF4-FFF2-40B4-BE49-F238E27FC236}">
                  <a16:creationId xmlns:a16="http://schemas.microsoft.com/office/drawing/2014/main" id="{13224AA1-5764-6C26-E41F-3F6E3076D445}"/>
                </a:ext>
              </a:extLst>
            </p:cNvPr>
            <p:cNvSpPr/>
            <p:nvPr/>
          </p:nvSpPr>
          <p:spPr>
            <a:xfrm>
              <a:off x="10470386" y="4570576"/>
              <a:ext cx="362375" cy="362375"/>
            </a:xfrm>
            <a:prstGeom prst="rect">
              <a:avLst/>
            </a:prstGeom>
            <a:noFill/>
            <a:ln w="28575">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1" name="矩形 50">
              <a:extLst>
                <a:ext uri="{FF2B5EF4-FFF2-40B4-BE49-F238E27FC236}">
                  <a16:creationId xmlns:a16="http://schemas.microsoft.com/office/drawing/2014/main" id="{32427665-BAF0-5E64-A1F7-EA4DE88D96F0}"/>
                </a:ext>
              </a:extLst>
            </p:cNvPr>
            <p:cNvSpPr/>
            <p:nvPr/>
          </p:nvSpPr>
          <p:spPr>
            <a:xfrm>
              <a:off x="10968370" y="4570576"/>
              <a:ext cx="362375" cy="362375"/>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D418A57E-6275-5901-DF61-F82E48FC769A}"/>
                    </a:ext>
                  </a:extLst>
                </p:cNvPr>
                <p:cNvSpPr/>
                <p:nvPr/>
              </p:nvSpPr>
              <p:spPr>
                <a:xfrm>
                  <a:off x="9066982"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2" name="矩形 51">
                  <a:extLst>
                    <a:ext uri="{FF2B5EF4-FFF2-40B4-BE49-F238E27FC236}">
                      <a16:creationId xmlns:a16="http://schemas.microsoft.com/office/drawing/2014/main" id="{D418A57E-6275-5901-DF61-F82E48FC769A}"/>
                    </a:ext>
                  </a:extLst>
                </p:cNvPr>
                <p:cNvSpPr>
                  <a:spLocks noRot="1" noChangeAspect="1" noMove="1" noResize="1" noEditPoints="1" noAdjustHandles="1" noChangeArrowheads="1" noChangeShapeType="1" noTextEdit="1"/>
                </p:cNvSpPr>
                <p:nvPr/>
              </p:nvSpPr>
              <p:spPr>
                <a:xfrm>
                  <a:off x="9066982" y="4645219"/>
                  <a:ext cx="538645" cy="208694"/>
                </a:xfrm>
                <a:prstGeom prst="rect">
                  <a:avLst/>
                </a:prstGeom>
                <a:blipFill>
                  <a:blip r:embed="rId7"/>
                  <a:stretch>
                    <a:fillRect t="-17647" b="-29412"/>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52">
                  <a:extLst>
                    <a:ext uri="{FF2B5EF4-FFF2-40B4-BE49-F238E27FC236}">
                      <a16:creationId xmlns:a16="http://schemas.microsoft.com/office/drawing/2014/main" id="{80E8328E-149B-0FDC-0695-B8CA38EBCCC4}"/>
                    </a:ext>
                  </a:extLst>
                </p:cNvPr>
                <p:cNvSpPr/>
                <p:nvPr/>
              </p:nvSpPr>
              <p:spPr>
                <a:xfrm>
                  <a:off x="9579737"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3" name="矩形 52">
                  <a:extLst>
                    <a:ext uri="{FF2B5EF4-FFF2-40B4-BE49-F238E27FC236}">
                      <a16:creationId xmlns:a16="http://schemas.microsoft.com/office/drawing/2014/main" id="{80E8328E-149B-0FDC-0695-B8CA38EBCCC4}"/>
                    </a:ext>
                  </a:extLst>
                </p:cNvPr>
                <p:cNvSpPr>
                  <a:spLocks noRot="1" noChangeAspect="1" noMove="1" noResize="1" noEditPoints="1" noAdjustHandles="1" noChangeArrowheads="1" noChangeShapeType="1" noTextEdit="1"/>
                </p:cNvSpPr>
                <p:nvPr/>
              </p:nvSpPr>
              <p:spPr>
                <a:xfrm>
                  <a:off x="9579737" y="4645219"/>
                  <a:ext cx="538645" cy="208694"/>
                </a:xfrm>
                <a:prstGeom prst="rect">
                  <a:avLst/>
                </a:prstGeom>
                <a:blipFill>
                  <a:blip r:embed="rId8"/>
                  <a:stretch>
                    <a:fillRect t="-17647" b="-29412"/>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D212CCF2-250C-AEC5-9DB9-181AD6917CAC}"/>
                    </a:ext>
                  </a:extLst>
                </p:cNvPr>
                <p:cNvSpPr/>
                <p:nvPr/>
              </p:nvSpPr>
              <p:spPr>
                <a:xfrm>
                  <a:off x="10394905"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4" name="矩形 53">
                  <a:extLst>
                    <a:ext uri="{FF2B5EF4-FFF2-40B4-BE49-F238E27FC236}">
                      <a16:creationId xmlns:a16="http://schemas.microsoft.com/office/drawing/2014/main" id="{D212CCF2-250C-AEC5-9DB9-181AD6917CAC}"/>
                    </a:ext>
                  </a:extLst>
                </p:cNvPr>
                <p:cNvSpPr>
                  <a:spLocks noRot="1" noChangeAspect="1" noMove="1" noResize="1" noEditPoints="1" noAdjustHandles="1" noChangeArrowheads="1" noChangeShapeType="1" noTextEdit="1"/>
                </p:cNvSpPr>
                <p:nvPr/>
              </p:nvSpPr>
              <p:spPr>
                <a:xfrm>
                  <a:off x="10394905" y="4645219"/>
                  <a:ext cx="538645" cy="208694"/>
                </a:xfrm>
                <a:prstGeom prst="rect">
                  <a:avLst/>
                </a:prstGeom>
                <a:blipFill>
                  <a:blip r:embed="rId9"/>
                  <a:stretch>
                    <a:fillRect t="-17647" b="-29412"/>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EDCDD4FA-573A-6EDA-011C-963D418F10CD}"/>
                    </a:ext>
                  </a:extLst>
                </p:cNvPr>
                <p:cNvSpPr/>
                <p:nvPr/>
              </p:nvSpPr>
              <p:spPr>
                <a:xfrm>
                  <a:off x="10893908" y="4645219"/>
                  <a:ext cx="538645" cy="2086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1</m:t>
                            </m:r>
                          </m:sub>
                          <m:sup>
                            <m:r>
                              <a:rPr lang="en-US" altLang="zh-CN" i="1">
                                <a:solidFill>
                                  <a:schemeClr val="tx1"/>
                                </a:solidFill>
                                <a:latin typeface="Cambria Math" panose="02040503050406030204" pitchFamily="18" charset="0"/>
                              </a:rPr>
                              <m:t>′</m:t>
                            </m:r>
                          </m:sup>
                        </m:sSubSup>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55" name="矩形 54">
                  <a:extLst>
                    <a:ext uri="{FF2B5EF4-FFF2-40B4-BE49-F238E27FC236}">
                      <a16:creationId xmlns:a16="http://schemas.microsoft.com/office/drawing/2014/main" id="{EDCDD4FA-573A-6EDA-011C-963D418F10CD}"/>
                    </a:ext>
                  </a:extLst>
                </p:cNvPr>
                <p:cNvSpPr>
                  <a:spLocks noRot="1" noChangeAspect="1" noMove="1" noResize="1" noEditPoints="1" noAdjustHandles="1" noChangeArrowheads="1" noChangeShapeType="1" noTextEdit="1"/>
                </p:cNvSpPr>
                <p:nvPr/>
              </p:nvSpPr>
              <p:spPr>
                <a:xfrm>
                  <a:off x="10893908" y="4645219"/>
                  <a:ext cx="538645" cy="208694"/>
                </a:xfrm>
                <a:prstGeom prst="rect">
                  <a:avLst/>
                </a:prstGeom>
                <a:blipFill>
                  <a:blip r:embed="rId10"/>
                  <a:stretch>
                    <a:fillRect t="-17647" b="-29412"/>
                  </a:stretch>
                </a:blipFill>
                <a:ln>
                  <a:noFill/>
                </a:ln>
              </p:spPr>
              <p:txBody>
                <a:bodyPr/>
                <a:lstStyle/>
                <a:p>
                  <a:r>
                    <a:rPr lang="zh-CN" altLang="en-US">
                      <a:noFill/>
                    </a:rPr>
                    <a:t> </a:t>
                  </a:r>
                </a:p>
              </p:txBody>
            </p:sp>
          </mc:Fallback>
        </mc:AlternateContent>
        <p:sp>
          <p:nvSpPr>
            <p:cNvPr id="56" name="矩形 55">
              <a:extLst>
                <a:ext uri="{FF2B5EF4-FFF2-40B4-BE49-F238E27FC236}">
                  <a16:creationId xmlns:a16="http://schemas.microsoft.com/office/drawing/2014/main" id="{CA9FEB4D-7A45-567A-6B53-BB72AF318F5A}"/>
                </a:ext>
              </a:extLst>
            </p:cNvPr>
            <p:cNvSpPr/>
            <p:nvPr/>
          </p:nvSpPr>
          <p:spPr>
            <a:xfrm>
              <a:off x="9823826" y="3895807"/>
              <a:ext cx="334800" cy="334800"/>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7" name="椭圆 56">
              <a:extLst>
                <a:ext uri="{FF2B5EF4-FFF2-40B4-BE49-F238E27FC236}">
                  <a16:creationId xmlns:a16="http://schemas.microsoft.com/office/drawing/2014/main" id="{5608E4C4-2A35-9438-3EAC-300D832496FC}"/>
                </a:ext>
              </a:extLst>
            </p:cNvPr>
            <p:cNvSpPr/>
            <p:nvPr/>
          </p:nvSpPr>
          <p:spPr>
            <a:xfrm>
              <a:off x="10059030"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latin typeface="Calibri" panose="020F0502020204030204" pitchFamily="34" charset="0"/>
                <a:cs typeface="Calibri" panose="020F0502020204030204" pitchFamily="34" charset="0"/>
              </a:endParaRPr>
            </a:p>
          </p:txBody>
        </p:sp>
        <p:cxnSp>
          <p:nvCxnSpPr>
            <p:cNvPr id="58" name="直线箭头连接符 18">
              <a:extLst>
                <a:ext uri="{FF2B5EF4-FFF2-40B4-BE49-F238E27FC236}">
                  <a16:creationId xmlns:a16="http://schemas.microsoft.com/office/drawing/2014/main" id="{ECF82EA6-4E9B-BA88-43F3-177DCD362C6B}"/>
                </a:ext>
              </a:extLst>
            </p:cNvPr>
            <p:cNvCxnSpPr>
              <a:cxnSpLocks/>
              <a:stCxn id="57" idx="4"/>
            </p:cNvCxnSpPr>
            <p:nvPr/>
          </p:nvCxnSpPr>
          <p:spPr>
            <a:xfrm flipH="1">
              <a:off x="9991226" y="3725580"/>
              <a:ext cx="248992" cy="156599"/>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59" name="直线箭头连接符 18">
              <a:extLst>
                <a:ext uri="{FF2B5EF4-FFF2-40B4-BE49-F238E27FC236}">
                  <a16:creationId xmlns:a16="http://schemas.microsoft.com/office/drawing/2014/main" id="{91AB98B2-ED7B-EC23-7951-054533E470DA}"/>
                </a:ext>
              </a:extLst>
            </p:cNvPr>
            <p:cNvCxnSpPr>
              <a:cxnSpLocks/>
              <a:stCxn id="57" idx="4"/>
              <a:endCxn id="62" idx="0"/>
            </p:cNvCxnSpPr>
            <p:nvPr/>
          </p:nvCxnSpPr>
          <p:spPr>
            <a:xfrm>
              <a:off x="10240218"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0E6561C1-0432-9AE4-B7FB-3D5BCCC92D92}"/>
                    </a:ext>
                  </a:extLst>
                </p:cNvPr>
                <p:cNvSpPr/>
                <p:nvPr/>
              </p:nvSpPr>
              <p:spPr>
                <a:xfrm>
                  <a:off x="10027086"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𝑦</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0" name="矩形 59">
                  <a:extLst>
                    <a:ext uri="{FF2B5EF4-FFF2-40B4-BE49-F238E27FC236}">
                      <a16:creationId xmlns:a16="http://schemas.microsoft.com/office/drawing/2014/main" id="{0E6561C1-0432-9AE4-B7FB-3D5BCCC92D92}"/>
                    </a:ext>
                  </a:extLst>
                </p:cNvPr>
                <p:cNvSpPr>
                  <a:spLocks noRot="1" noChangeAspect="1" noMove="1" noResize="1" noEditPoints="1" noAdjustHandles="1" noChangeArrowheads="1" noChangeShapeType="1" noTextEdit="1"/>
                </p:cNvSpPr>
                <p:nvPr/>
              </p:nvSpPr>
              <p:spPr>
                <a:xfrm>
                  <a:off x="10027086" y="3416995"/>
                  <a:ext cx="456742" cy="249086"/>
                </a:xfrm>
                <a:prstGeom prst="rect">
                  <a:avLst/>
                </a:prstGeom>
                <a:blipFill>
                  <a:blip r:embed="rId11"/>
                  <a:stretch>
                    <a:fillRect b="-2682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4E7DD6B1-4160-5D00-44A2-368E0293831F}"/>
                    </a:ext>
                  </a:extLst>
                </p:cNvPr>
                <p:cNvSpPr/>
                <p:nvPr/>
              </p:nvSpPr>
              <p:spPr>
                <a:xfrm>
                  <a:off x="10295216"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1" name="矩形 60">
                  <a:extLst>
                    <a:ext uri="{FF2B5EF4-FFF2-40B4-BE49-F238E27FC236}">
                      <a16:creationId xmlns:a16="http://schemas.microsoft.com/office/drawing/2014/main" id="{4E7DD6B1-4160-5D00-44A2-368E0293831F}"/>
                    </a:ext>
                  </a:extLst>
                </p:cNvPr>
                <p:cNvSpPr>
                  <a:spLocks noRot="1" noChangeAspect="1" noMove="1" noResize="1" noEditPoints="1" noAdjustHandles="1" noChangeArrowheads="1" noChangeShapeType="1" noTextEdit="1"/>
                </p:cNvSpPr>
                <p:nvPr/>
              </p:nvSpPr>
              <p:spPr>
                <a:xfrm>
                  <a:off x="10295216" y="3935670"/>
                  <a:ext cx="456742" cy="249086"/>
                </a:xfrm>
                <a:prstGeom prst="rect">
                  <a:avLst/>
                </a:prstGeom>
                <a:blipFill>
                  <a:blip r:embed="rId12"/>
                  <a:stretch>
                    <a:fillRect b="-26829"/>
                  </a:stretch>
                </a:blipFill>
                <a:ln>
                  <a:noFill/>
                </a:ln>
              </p:spPr>
              <p:txBody>
                <a:bodyPr/>
                <a:lstStyle/>
                <a:p>
                  <a:r>
                    <a:rPr lang="zh-CN" altLang="en-US">
                      <a:noFill/>
                    </a:rPr>
                    <a:t> </a:t>
                  </a:r>
                </a:p>
              </p:txBody>
            </p:sp>
          </mc:Fallback>
        </mc:AlternateContent>
        <p:sp>
          <p:nvSpPr>
            <p:cNvPr id="62" name="矩形 61">
              <a:extLst>
                <a:ext uri="{FF2B5EF4-FFF2-40B4-BE49-F238E27FC236}">
                  <a16:creationId xmlns:a16="http://schemas.microsoft.com/office/drawing/2014/main" id="{1E2C3E30-1A61-F9AE-C67E-52CFD1779FDE}"/>
                </a:ext>
              </a:extLst>
            </p:cNvPr>
            <p:cNvSpPr/>
            <p:nvPr/>
          </p:nvSpPr>
          <p:spPr>
            <a:xfrm>
              <a:off x="10308022" y="3882020"/>
              <a:ext cx="362375" cy="362375"/>
            </a:xfrm>
            <a:prstGeom prst="rect">
              <a:avLst/>
            </a:prstGeom>
            <a:noFill/>
            <a:ln w="28575">
              <a:gradFill>
                <a:gsLst>
                  <a:gs pos="0">
                    <a:srgbClr val="FF62A5"/>
                  </a:gs>
                  <a:gs pos="48000">
                    <a:srgbClr val="FF62A5"/>
                  </a:gs>
                  <a:gs pos="52000">
                    <a:srgbClr val="7030A0"/>
                  </a:gs>
                  <a:gs pos="100000">
                    <a:srgbClr val="7030A0"/>
                  </a:gs>
                </a:gsLst>
                <a:lin ang="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A7805281-0EF5-B5B8-4B91-18EBAA36EFCD}"/>
                    </a:ext>
                  </a:extLst>
                </p:cNvPr>
                <p:cNvSpPr/>
                <p:nvPr/>
              </p:nvSpPr>
              <p:spPr>
                <a:xfrm>
                  <a:off x="9804572" y="3935670"/>
                  <a:ext cx="456742" cy="249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𝑦</m:t>
                            </m:r>
                          </m:e>
                          <m:sub>
                            <m:r>
                              <a:rPr lang="en-US" altLang="zh-CN" i="1">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3" name="矩形 62">
                  <a:extLst>
                    <a:ext uri="{FF2B5EF4-FFF2-40B4-BE49-F238E27FC236}">
                      <a16:creationId xmlns:a16="http://schemas.microsoft.com/office/drawing/2014/main" id="{A7805281-0EF5-B5B8-4B91-18EBAA36EFCD}"/>
                    </a:ext>
                  </a:extLst>
                </p:cNvPr>
                <p:cNvSpPr>
                  <a:spLocks noRot="1" noChangeAspect="1" noMove="1" noResize="1" noEditPoints="1" noAdjustHandles="1" noChangeArrowheads="1" noChangeShapeType="1" noTextEdit="1"/>
                </p:cNvSpPr>
                <p:nvPr/>
              </p:nvSpPr>
              <p:spPr>
                <a:xfrm>
                  <a:off x="9804572" y="3935670"/>
                  <a:ext cx="456742" cy="249087"/>
                </a:xfrm>
                <a:prstGeom prst="rect">
                  <a:avLst/>
                </a:prstGeom>
                <a:blipFill>
                  <a:blip r:embed="rId13"/>
                  <a:stretch>
                    <a:fillRect b="-26829"/>
                  </a:stretch>
                </a:blipFill>
                <a:ln>
                  <a:noFill/>
                </a:ln>
              </p:spPr>
              <p:txBody>
                <a:bodyPr/>
                <a:lstStyle/>
                <a:p>
                  <a:r>
                    <a:rPr lang="zh-CN" altLang="en-US">
                      <a:noFill/>
                    </a:rPr>
                    <a:t> </a:t>
                  </a:r>
                </a:p>
              </p:txBody>
            </p:sp>
          </mc:Fallback>
        </mc:AlternateContent>
        <p:sp>
          <p:nvSpPr>
            <p:cNvPr id="64" name="椭圆 63">
              <a:extLst>
                <a:ext uri="{FF2B5EF4-FFF2-40B4-BE49-F238E27FC236}">
                  <a16:creationId xmlns:a16="http://schemas.microsoft.com/office/drawing/2014/main" id="{48CFE265-8BD4-1ED0-F3FF-96B3418A3373}"/>
                </a:ext>
              </a:extLst>
            </p:cNvPr>
            <p:cNvSpPr/>
            <p:nvPr/>
          </p:nvSpPr>
          <p:spPr>
            <a:xfrm>
              <a:off x="11369453"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solidFill>
                <a:latin typeface="Calibri" panose="020F0502020204030204" pitchFamily="34" charset="0"/>
                <a:cs typeface="Calibri" panose="020F0502020204030204" pitchFamily="34" charset="0"/>
              </a:endParaRPr>
            </a:p>
          </p:txBody>
        </p:sp>
        <p:cxnSp>
          <p:nvCxnSpPr>
            <p:cNvPr id="65" name="直线箭头连接符 18">
              <a:extLst>
                <a:ext uri="{FF2B5EF4-FFF2-40B4-BE49-F238E27FC236}">
                  <a16:creationId xmlns:a16="http://schemas.microsoft.com/office/drawing/2014/main" id="{BB326C49-E947-5AD7-F227-E92A06AC0FB5}"/>
                </a:ext>
              </a:extLst>
            </p:cNvPr>
            <p:cNvCxnSpPr>
              <a:cxnSpLocks/>
              <a:stCxn id="64" idx="4"/>
              <a:endCxn id="70" idx="0"/>
            </p:cNvCxnSpPr>
            <p:nvPr/>
          </p:nvCxnSpPr>
          <p:spPr>
            <a:xfrm flipH="1">
              <a:off x="11301649"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66" name="直线箭头连接符 18">
              <a:extLst>
                <a:ext uri="{FF2B5EF4-FFF2-40B4-BE49-F238E27FC236}">
                  <a16:creationId xmlns:a16="http://schemas.microsoft.com/office/drawing/2014/main" id="{1DF6B751-DE96-C330-E867-A0DE379315C3}"/>
                </a:ext>
              </a:extLst>
            </p:cNvPr>
            <p:cNvCxnSpPr>
              <a:cxnSpLocks/>
              <a:stCxn id="64" idx="4"/>
              <a:endCxn id="71" idx="0"/>
            </p:cNvCxnSpPr>
            <p:nvPr/>
          </p:nvCxnSpPr>
          <p:spPr>
            <a:xfrm>
              <a:off x="11550641"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C1A257FB-3D4F-3A31-6B8B-F58C12A1F884}"/>
                    </a:ext>
                  </a:extLst>
                </p:cNvPr>
                <p:cNvSpPr/>
                <p:nvPr/>
              </p:nvSpPr>
              <p:spPr>
                <a:xfrm>
                  <a:off x="11343490"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𝑧</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7" name="矩形 66">
                  <a:extLst>
                    <a:ext uri="{FF2B5EF4-FFF2-40B4-BE49-F238E27FC236}">
                      <a16:creationId xmlns:a16="http://schemas.microsoft.com/office/drawing/2014/main" id="{C1A257FB-3D4F-3A31-6B8B-F58C12A1F884}"/>
                    </a:ext>
                  </a:extLst>
                </p:cNvPr>
                <p:cNvSpPr>
                  <a:spLocks noRot="1" noChangeAspect="1" noMove="1" noResize="1" noEditPoints="1" noAdjustHandles="1" noChangeArrowheads="1" noChangeShapeType="1" noTextEdit="1"/>
                </p:cNvSpPr>
                <p:nvPr/>
              </p:nvSpPr>
              <p:spPr>
                <a:xfrm>
                  <a:off x="11343490" y="3416995"/>
                  <a:ext cx="456742" cy="249086"/>
                </a:xfrm>
                <a:prstGeom prst="rect">
                  <a:avLst/>
                </a:prstGeom>
                <a:blipFill>
                  <a:blip r:embed="rId1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CFAC045A-2AA2-CED4-F5F1-94E21633D162}"/>
                    </a:ext>
                  </a:extLst>
                </p:cNvPr>
                <p:cNvSpPr/>
                <p:nvPr/>
              </p:nvSpPr>
              <p:spPr>
                <a:xfrm>
                  <a:off x="11106026"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𝑧</m:t>
                            </m:r>
                          </m:e>
                          <m:sub>
                            <m:r>
                              <a:rPr lang="en-US" altLang="zh-CN" i="1">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8" name="矩形 67">
                  <a:extLst>
                    <a:ext uri="{FF2B5EF4-FFF2-40B4-BE49-F238E27FC236}">
                      <a16:creationId xmlns:a16="http://schemas.microsoft.com/office/drawing/2014/main" id="{CFAC045A-2AA2-CED4-F5F1-94E21633D162}"/>
                    </a:ext>
                  </a:extLst>
                </p:cNvPr>
                <p:cNvSpPr>
                  <a:spLocks noRot="1" noChangeAspect="1" noMove="1" noResize="1" noEditPoints="1" noAdjustHandles="1" noChangeArrowheads="1" noChangeShapeType="1" noTextEdit="1"/>
                </p:cNvSpPr>
                <p:nvPr/>
              </p:nvSpPr>
              <p:spPr>
                <a:xfrm>
                  <a:off x="11106026" y="3935670"/>
                  <a:ext cx="456742" cy="249086"/>
                </a:xfrm>
                <a:prstGeom prst="rect">
                  <a:avLst/>
                </a:prstGeom>
                <a:blipFill>
                  <a:blip r:embed="rId15"/>
                  <a:stretch>
                    <a:fillRect b="-1463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4DD0ED08-8FD5-FE1F-5E51-A71073043AE7}"/>
                    </a:ext>
                  </a:extLst>
                </p:cNvPr>
                <p:cNvSpPr/>
                <p:nvPr/>
              </p:nvSpPr>
              <p:spPr>
                <a:xfrm>
                  <a:off x="11601740"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69" name="矩形 68">
                  <a:extLst>
                    <a:ext uri="{FF2B5EF4-FFF2-40B4-BE49-F238E27FC236}">
                      <a16:creationId xmlns:a16="http://schemas.microsoft.com/office/drawing/2014/main" id="{4DD0ED08-8FD5-FE1F-5E51-A71073043AE7}"/>
                    </a:ext>
                  </a:extLst>
                </p:cNvPr>
                <p:cNvSpPr>
                  <a:spLocks noRot="1" noChangeAspect="1" noMove="1" noResize="1" noEditPoints="1" noAdjustHandles="1" noChangeArrowheads="1" noChangeShapeType="1" noTextEdit="1"/>
                </p:cNvSpPr>
                <p:nvPr/>
              </p:nvSpPr>
              <p:spPr>
                <a:xfrm>
                  <a:off x="11601740" y="3935670"/>
                  <a:ext cx="456742" cy="249086"/>
                </a:xfrm>
                <a:prstGeom prst="rect">
                  <a:avLst/>
                </a:prstGeom>
                <a:blipFill>
                  <a:blip r:embed="rId16"/>
                  <a:stretch>
                    <a:fillRect b="-14634"/>
                  </a:stretch>
                </a:blipFill>
                <a:ln>
                  <a:noFill/>
                </a:ln>
              </p:spPr>
              <p:txBody>
                <a:bodyPr/>
                <a:lstStyle/>
                <a:p>
                  <a:r>
                    <a:rPr lang="zh-CN" altLang="en-US">
                      <a:noFill/>
                    </a:rPr>
                    <a:t> </a:t>
                  </a:r>
                </a:p>
              </p:txBody>
            </p:sp>
          </mc:Fallback>
        </mc:AlternateContent>
        <p:sp>
          <p:nvSpPr>
            <p:cNvPr id="70" name="矩形 69">
              <a:extLst>
                <a:ext uri="{FF2B5EF4-FFF2-40B4-BE49-F238E27FC236}">
                  <a16:creationId xmlns:a16="http://schemas.microsoft.com/office/drawing/2014/main" id="{A1D75C3F-E501-48C4-5363-3FC66FB6B96C}"/>
                </a:ext>
              </a:extLst>
            </p:cNvPr>
            <p:cNvSpPr/>
            <p:nvPr/>
          </p:nvSpPr>
          <p:spPr>
            <a:xfrm>
              <a:off x="11120461" y="3882020"/>
              <a:ext cx="362375" cy="362375"/>
            </a:xfrm>
            <a:prstGeom prst="rect">
              <a:avLst/>
            </a:prstGeom>
            <a:noFill/>
            <a:ln w="28575">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1" name="矩形 70">
              <a:extLst>
                <a:ext uri="{FF2B5EF4-FFF2-40B4-BE49-F238E27FC236}">
                  <a16:creationId xmlns:a16="http://schemas.microsoft.com/office/drawing/2014/main" id="{9B078FF3-29D6-E9F3-49F0-45488C8ACC7F}"/>
                </a:ext>
              </a:extLst>
            </p:cNvPr>
            <p:cNvSpPr/>
            <p:nvPr/>
          </p:nvSpPr>
          <p:spPr>
            <a:xfrm>
              <a:off x="11618445" y="3882020"/>
              <a:ext cx="362375" cy="362375"/>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2" name="椭圆 71">
              <a:extLst>
                <a:ext uri="{FF2B5EF4-FFF2-40B4-BE49-F238E27FC236}">
                  <a16:creationId xmlns:a16="http://schemas.microsoft.com/office/drawing/2014/main" id="{CD2C4128-D6AD-B20D-4E6F-9F7FA071C3B8}"/>
                </a:ext>
              </a:extLst>
            </p:cNvPr>
            <p:cNvSpPr/>
            <p:nvPr/>
          </p:nvSpPr>
          <p:spPr>
            <a:xfrm>
              <a:off x="8750236" y="3363205"/>
              <a:ext cx="362375" cy="362375"/>
            </a:xfrm>
            <a:prstGeom prst="ellipse">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solidFill>
                <a:latin typeface="Calibri" panose="020F0502020204030204" pitchFamily="34" charset="0"/>
                <a:cs typeface="Calibri" panose="020F0502020204030204" pitchFamily="34" charset="0"/>
              </a:endParaRPr>
            </a:p>
          </p:txBody>
        </p:sp>
        <p:cxnSp>
          <p:nvCxnSpPr>
            <p:cNvPr id="73" name="直线箭头连接符 18">
              <a:extLst>
                <a:ext uri="{FF2B5EF4-FFF2-40B4-BE49-F238E27FC236}">
                  <a16:creationId xmlns:a16="http://schemas.microsoft.com/office/drawing/2014/main" id="{017DCB0B-B7C4-4845-3FBD-668C557E56C5}"/>
                </a:ext>
              </a:extLst>
            </p:cNvPr>
            <p:cNvCxnSpPr>
              <a:cxnSpLocks/>
              <a:stCxn id="72" idx="4"/>
              <a:endCxn id="78" idx="0"/>
            </p:cNvCxnSpPr>
            <p:nvPr/>
          </p:nvCxnSpPr>
          <p:spPr>
            <a:xfrm flipH="1">
              <a:off x="8682432"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直线箭头连接符 18">
              <a:extLst>
                <a:ext uri="{FF2B5EF4-FFF2-40B4-BE49-F238E27FC236}">
                  <a16:creationId xmlns:a16="http://schemas.microsoft.com/office/drawing/2014/main" id="{D5456013-8763-2A1D-BBB2-D0700218FC87}"/>
                </a:ext>
              </a:extLst>
            </p:cNvPr>
            <p:cNvCxnSpPr>
              <a:cxnSpLocks/>
              <a:stCxn id="72" idx="4"/>
              <a:endCxn id="79" idx="0"/>
            </p:cNvCxnSpPr>
            <p:nvPr/>
          </p:nvCxnSpPr>
          <p:spPr>
            <a:xfrm>
              <a:off x="8931424" y="3725580"/>
              <a:ext cx="248992" cy="156440"/>
            </a:xfrm>
            <a:prstGeom prst="straightConnector1">
              <a:avLst/>
            </a:prstGeom>
            <a:ln w="28575">
              <a:solidFill>
                <a:schemeClr val="tx1"/>
              </a:solidFill>
              <a:prstDash val="solid"/>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矩形 74">
                  <a:extLst>
                    <a:ext uri="{FF2B5EF4-FFF2-40B4-BE49-F238E27FC236}">
                      <a16:creationId xmlns:a16="http://schemas.microsoft.com/office/drawing/2014/main" id="{8E4EE5B7-954A-8A71-FAB6-22E48E179209}"/>
                    </a:ext>
                  </a:extLst>
                </p:cNvPr>
                <p:cNvSpPr/>
                <p:nvPr/>
              </p:nvSpPr>
              <p:spPr>
                <a:xfrm>
                  <a:off x="8724273" y="341699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𝑥</m:t>
                        </m:r>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5" name="矩形 74">
                  <a:extLst>
                    <a:ext uri="{FF2B5EF4-FFF2-40B4-BE49-F238E27FC236}">
                      <a16:creationId xmlns:a16="http://schemas.microsoft.com/office/drawing/2014/main" id="{8E4EE5B7-954A-8A71-FAB6-22E48E179209}"/>
                    </a:ext>
                  </a:extLst>
                </p:cNvPr>
                <p:cNvSpPr>
                  <a:spLocks noRot="1" noChangeAspect="1" noMove="1" noResize="1" noEditPoints="1" noAdjustHandles="1" noChangeArrowheads="1" noChangeShapeType="1" noTextEdit="1"/>
                </p:cNvSpPr>
                <p:nvPr/>
              </p:nvSpPr>
              <p:spPr>
                <a:xfrm>
                  <a:off x="8724273" y="3416995"/>
                  <a:ext cx="456742" cy="249086"/>
                </a:xfrm>
                <a:prstGeom prst="rect">
                  <a:avLst/>
                </a:prstGeom>
                <a:blipFill>
                  <a:blip r:embed="rId1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1191EB0A-073F-CCE1-B442-C714327EC4AF}"/>
                    </a:ext>
                  </a:extLst>
                </p:cNvPr>
                <p:cNvSpPr/>
                <p:nvPr/>
              </p:nvSpPr>
              <p:spPr>
                <a:xfrm>
                  <a:off x="8486809"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𝑥</m:t>
                            </m:r>
                          </m:e>
                          <m:sub>
                            <m:r>
                              <a:rPr lang="en-US" altLang="zh-CN" b="0" i="1" smtClean="0">
                                <a:solidFill>
                                  <a:schemeClr val="tx1"/>
                                </a:solidFill>
                                <a:latin typeface="Cambria Math" panose="02040503050406030204" pitchFamily="18" charset="0"/>
                              </a:rPr>
                              <m:t>0</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6" name="矩形 75">
                  <a:extLst>
                    <a:ext uri="{FF2B5EF4-FFF2-40B4-BE49-F238E27FC236}">
                      <a16:creationId xmlns:a16="http://schemas.microsoft.com/office/drawing/2014/main" id="{1191EB0A-073F-CCE1-B442-C714327EC4AF}"/>
                    </a:ext>
                  </a:extLst>
                </p:cNvPr>
                <p:cNvSpPr>
                  <a:spLocks noRot="1" noChangeAspect="1" noMove="1" noResize="1" noEditPoints="1" noAdjustHandles="1" noChangeArrowheads="1" noChangeShapeType="1" noTextEdit="1"/>
                </p:cNvSpPr>
                <p:nvPr/>
              </p:nvSpPr>
              <p:spPr>
                <a:xfrm>
                  <a:off x="8486809" y="3935670"/>
                  <a:ext cx="456742" cy="249086"/>
                </a:xfrm>
                <a:prstGeom prst="rect">
                  <a:avLst/>
                </a:prstGeom>
                <a:blipFill>
                  <a:blip r:embed="rId18"/>
                  <a:stretch>
                    <a:fillRect b="-1463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736AE796-ED04-CF1B-4E58-66973CA2C6C6}"/>
                    </a:ext>
                  </a:extLst>
                </p:cNvPr>
                <p:cNvSpPr/>
                <p:nvPr/>
              </p:nvSpPr>
              <p:spPr>
                <a:xfrm>
                  <a:off x="8982523" y="39356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𝑥</m:t>
                            </m:r>
                          </m:e>
                          <m:sub>
                            <m:r>
                              <a:rPr lang="en-US" altLang="zh-CN" i="1">
                                <a:solidFill>
                                  <a:schemeClr val="tx1"/>
                                </a:solidFill>
                                <a:latin typeface="Cambria Math" panose="02040503050406030204" pitchFamily="18" charset="0"/>
                              </a:rPr>
                              <m:t>1</m:t>
                            </m:r>
                          </m:sub>
                        </m:sSub>
                      </m:oMath>
                    </m:oMathPara>
                  </a14:m>
                  <a:endParaRPr lang="zh-CN" altLang="en-US" i="1" baseline="-25000" dirty="0">
                    <a:solidFill>
                      <a:schemeClr val="tx1"/>
                    </a:solidFill>
                    <a:latin typeface="Calibri" panose="020F0502020204030204" pitchFamily="34" charset="0"/>
                    <a:cs typeface="Calibri" panose="020F0502020204030204" pitchFamily="34" charset="0"/>
                  </a:endParaRPr>
                </a:p>
              </p:txBody>
            </p:sp>
          </mc:Choice>
          <mc:Fallback xmlns="">
            <p:sp>
              <p:nvSpPr>
                <p:cNvPr id="77" name="矩形 76">
                  <a:extLst>
                    <a:ext uri="{FF2B5EF4-FFF2-40B4-BE49-F238E27FC236}">
                      <a16:creationId xmlns:a16="http://schemas.microsoft.com/office/drawing/2014/main" id="{736AE796-ED04-CF1B-4E58-66973CA2C6C6}"/>
                    </a:ext>
                  </a:extLst>
                </p:cNvPr>
                <p:cNvSpPr>
                  <a:spLocks noRot="1" noChangeAspect="1" noMove="1" noResize="1" noEditPoints="1" noAdjustHandles="1" noChangeArrowheads="1" noChangeShapeType="1" noTextEdit="1"/>
                </p:cNvSpPr>
                <p:nvPr/>
              </p:nvSpPr>
              <p:spPr>
                <a:xfrm>
                  <a:off x="8982523" y="3935670"/>
                  <a:ext cx="456742" cy="249086"/>
                </a:xfrm>
                <a:prstGeom prst="rect">
                  <a:avLst/>
                </a:prstGeom>
                <a:blipFill>
                  <a:blip r:embed="rId19"/>
                  <a:stretch>
                    <a:fillRect b="-14634"/>
                  </a:stretch>
                </a:blipFill>
                <a:ln>
                  <a:noFill/>
                </a:ln>
              </p:spPr>
              <p:txBody>
                <a:bodyPr/>
                <a:lstStyle/>
                <a:p>
                  <a:r>
                    <a:rPr lang="zh-CN" altLang="en-US">
                      <a:noFill/>
                    </a:rPr>
                    <a:t> </a:t>
                  </a:r>
                </a:p>
              </p:txBody>
            </p:sp>
          </mc:Fallback>
        </mc:AlternateContent>
        <p:sp>
          <p:nvSpPr>
            <p:cNvPr id="78" name="矩形 77">
              <a:extLst>
                <a:ext uri="{FF2B5EF4-FFF2-40B4-BE49-F238E27FC236}">
                  <a16:creationId xmlns:a16="http://schemas.microsoft.com/office/drawing/2014/main" id="{0FBA8956-3AF2-D1B0-9CEA-7647C55020E5}"/>
                </a:ext>
              </a:extLst>
            </p:cNvPr>
            <p:cNvSpPr/>
            <p:nvPr/>
          </p:nvSpPr>
          <p:spPr>
            <a:xfrm>
              <a:off x="8501244" y="3882020"/>
              <a:ext cx="362375" cy="362375"/>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9" name="矩形 78">
              <a:extLst>
                <a:ext uri="{FF2B5EF4-FFF2-40B4-BE49-F238E27FC236}">
                  <a16:creationId xmlns:a16="http://schemas.microsoft.com/office/drawing/2014/main" id="{09D31C75-9165-32B9-9102-4225BA9595F8}"/>
                </a:ext>
              </a:extLst>
            </p:cNvPr>
            <p:cNvSpPr/>
            <p:nvPr/>
          </p:nvSpPr>
          <p:spPr>
            <a:xfrm>
              <a:off x="8999228" y="3882020"/>
              <a:ext cx="362375" cy="362375"/>
            </a:xfrm>
            <a:prstGeom prst="rect">
              <a:avLst/>
            </a:prstGeom>
            <a:noFill/>
            <a:ln w="28575">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80" name="矩形 79">
              <a:extLst>
                <a:ext uri="{FF2B5EF4-FFF2-40B4-BE49-F238E27FC236}">
                  <a16:creationId xmlns:a16="http://schemas.microsoft.com/office/drawing/2014/main" id="{71474652-DCDE-CC35-0B09-C066DD6FD0E1}"/>
                </a:ext>
              </a:extLst>
            </p:cNvPr>
            <p:cNvSpPr/>
            <p:nvPr/>
          </p:nvSpPr>
          <p:spPr>
            <a:xfrm>
              <a:off x="9743722" y="492952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a:t>
              </a:r>
              <a:endParaRPr lang="zh-CN" altLang="en-US" sz="1000" baseline="-25000" dirty="0">
                <a:solidFill>
                  <a:schemeClr val="tx1"/>
                </a:solidFill>
                <a:latin typeface="Calibri" panose="020F0502020204030204" pitchFamily="34" charset="0"/>
                <a:cs typeface="Calibri" panose="020F0502020204030204" pitchFamily="34" charset="0"/>
              </a:endParaRPr>
            </a:p>
          </p:txBody>
        </p:sp>
        <p:sp>
          <p:nvSpPr>
            <p:cNvPr id="81" name="矩形 80">
              <a:extLst>
                <a:ext uri="{FF2B5EF4-FFF2-40B4-BE49-F238E27FC236}">
                  <a16:creationId xmlns:a16="http://schemas.microsoft.com/office/drawing/2014/main" id="{D97E73D4-EE12-6FDC-C39C-9FED571DFA7E}"/>
                </a:ext>
              </a:extLst>
            </p:cNvPr>
            <p:cNvSpPr/>
            <p:nvPr/>
          </p:nvSpPr>
          <p:spPr>
            <a:xfrm>
              <a:off x="10249394" y="4929525"/>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a:t>
              </a:r>
              <a:endParaRPr lang="zh-CN" altLang="en-US" sz="1000" baseline="-25000" dirty="0">
                <a:solidFill>
                  <a:schemeClr val="tx1"/>
                </a:solidFill>
                <a:latin typeface="Calibri" panose="020F0502020204030204" pitchFamily="34" charset="0"/>
                <a:cs typeface="Calibri" panose="020F0502020204030204" pitchFamily="34" charset="0"/>
              </a:endParaRPr>
            </a:p>
          </p:txBody>
        </p:sp>
        <p:sp>
          <p:nvSpPr>
            <p:cNvPr id="82" name="矩形 81">
              <a:extLst>
                <a:ext uri="{FF2B5EF4-FFF2-40B4-BE49-F238E27FC236}">
                  <a16:creationId xmlns:a16="http://schemas.microsoft.com/office/drawing/2014/main" id="{4AF1DF61-04AB-3733-BDF3-9960A90095E8}"/>
                </a:ext>
              </a:extLst>
            </p:cNvPr>
            <p:cNvSpPr/>
            <p:nvPr/>
          </p:nvSpPr>
          <p:spPr>
            <a:xfrm>
              <a:off x="9804493" y="3882743"/>
              <a:ext cx="362375" cy="362375"/>
            </a:xfrm>
            <a:prstGeom prst="rect">
              <a:avLst/>
            </a:prstGeom>
            <a:noFill/>
            <a:ln w="28575">
              <a:gradFill flip="none" rotWithShape="1">
                <a:gsLst>
                  <a:gs pos="0">
                    <a:srgbClr val="FF9900"/>
                  </a:gs>
                  <a:gs pos="52000">
                    <a:schemeClr val="accent1">
                      <a:lumMod val="100000"/>
                    </a:schemeClr>
                  </a:gs>
                  <a:gs pos="48000">
                    <a:srgbClr val="FF9900"/>
                  </a:gs>
                  <a:gs pos="100000">
                    <a:srgbClr val="0000FF"/>
                  </a:gs>
                </a:gsLst>
                <a:lin ang="10800000" scaled="0"/>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84" name="箭头: 右 83">
            <a:extLst>
              <a:ext uri="{FF2B5EF4-FFF2-40B4-BE49-F238E27FC236}">
                <a16:creationId xmlns:a16="http://schemas.microsoft.com/office/drawing/2014/main" id="{EC6E4D33-09C8-77F8-86D2-A976B3377CBB}"/>
              </a:ext>
            </a:extLst>
          </p:cNvPr>
          <p:cNvSpPr/>
          <p:nvPr/>
        </p:nvSpPr>
        <p:spPr>
          <a:xfrm>
            <a:off x="5755268" y="4252134"/>
            <a:ext cx="809961" cy="362375"/>
          </a:xfrm>
          <a:prstGeom prst="rightArrow">
            <a:avLst>
              <a:gd name="adj1" fmla="val 50000"/>
              <a:gd name="adj2" fmla="val 74653"/>
            </a:avLst>
          </a:prstGeom>
          <a:solidFill>
            <a:srgbClr val="393CA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6" name="文本框 85">
            <a:extLst>
              <a:ext uri="{FF2B5EF4-FFF2-40B4-BE49-F238E27FC236}">
                <a16:creationId xmlns:a16="http://schemas.microsoft.com/office/drawing/2014/main" id="{C375E0A5-84D5-EDED-1AF4-4D3FFFBC309F}"/>
              </a:ext>
            </a:extLst>
          </p:cNvPr>
          <p:cNvSpPr txBox="1"/>
          <p:nvPr/>
        </p:nvSpPr>
        <p:spPr>
          <a:xfrm>
            <a:off x="954515" y="5621553"/>
            <a:ext cx="4157677" cy="523220"/>
          </a:xfrm>
          <a:prstGeom prst="rect">
            <a:avLst/>
          </a:prstGeom>
          <a:noFill/>
        </p:spPr>
        <p:txBody>
          <a:bodyPr wrap="none" rtlCol="0">
            <a:spAutoFit/>
          </a:bodyPr>
          <a:lstStyle/>
          <a:p>
            <a:pPr algn="ctr"/>
            <a:r>
              <a:rPr lang="en-US" altLang="zh-CN" sz="2800" dirty="0"/>
              <a:t>Element propagation graph</a:t>
            </a:r>
            <a:endParaRPr lang="zh-CN" altLang="en-US" sz="2800" dirty="0"/>
          </a:p>
        </p:txBody>
      </p:sp>
      <p:cxnSp>
        <p:nvCxnSpPr>
          <p:cNvPr id="7" name="直线连接符 122">
            <a:extLst>
              <a:ext uri="{FF2B5EF4-FFF2-40B4-BE49-F238E27FC236}">
                <a16:creationId xmlns:a16="http://schemas.microsoft.com/office/drawing/2014/main" id="{9981DDD6-3120-25E1-AE6C-80CFE86A9007}"/>
              </a:ext>
            </a:extLst>
          </p:cNvPr>
          <p:cNvCxnSpPr>
            <a:cxnSpLocks/>
            <a:stCxn id="98" idx="2"/>
            <a:endCxn id="100" idx="0"/>
          </p:cNvCxnSpPr>
          <p:nvPr/>
        </p:nvCxnSpPr>
        <p:spPr>
          <a:xfrm flipH="1">
            <a:off x="7929955" y="4872083"/>
            <a:ext cx="1570205" cy="354773"/>
          </a:xfrm>
          <a:prstGeom prst="line">
            <a:avLst/>
          </a:prstGeom>
          <a:ln w="25400">
            <a:solidFill>
              <a:srgbClr val="C00000">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9" name="直线连接符 127">
            <a:extLst>
              <a:ext uri="{FF2B5EF4-FFF2-40B4-BE49-F238E27FC236}">
                <a16:creationId xmlns:a16="http://schemas.microsoft.com/office/drawing/2014/main" id="{89E59F07-B0BB-F07B-1503-695339688FAD}"/>
              </a:ext>
            </a:extLst>
          </p:cNvPr>
          <p:cNvCxnSpPr>
            <a:cxnSpLocks/>
            <a:stCxn id="99" idx="2"/>
            <a:endCxn id="101" idx="0"/>
          </p:cNvCxnSpPr>
          <p:nvPr/>
        </p:nvCxnSpPr>
        <p:spPr>
          <a:xfrm flipH="1">
            <a:off x="8323184" y="4874317"/>
            <a:ext cx="1570965" cy="350139"/>
          </a:xfrm>
          <a:prstGeom prst="line">
            <a:avLst/>
          </a:prstGeom>
          <a:ln w="25400">
            <a:solidFill>
              <a:srgbClr val="007AAA">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1" name="直线连接符 106">
            <a:extLst>
              <a:ext uri="{FF2B5EF4-FFF2-40B4-BE49-F238E27FC236}">
                <a16:creationId xmlns:a16="http://schemas.microsoft.com/office/drawing/2014/main" id="{7C6C0A20-7315-03C1-95C6-629862F379C3}"/>
              </a:ext>
            </a:extLst>
          </p:cNvPr>
          <p:cNvCxnSpPr>
            <a:cxnSpLocks/>
            <a:stCxn id="91" idx="2"/>
            <a:endCxn id="90" idx="0"/>
          </p:cNvCxnSpPr>
          <p:nvPr/>
        </p:nvCxnSpPr>
        <p:spPr>
          <a:xfrm flipH="1">
            <a:off x="7919505" y="3791728"/>
            <a:ext cx="1150110" cy="335910"/>
          </a:xfrm>
          <a:prstGeom prst="line">
            <a:avLst/>
          </a:prstGeom>
          <a:ln w="25400">
            <a:solidFill>
              <a:srgbClr val="0000FF">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2" name="直线连接符 108">
            <a:extLst>
              <a:ext uri="{FF2B5EF4-FFF2-40B4-BE49-F238E27FC236}">
                <a16:creationId xmlns:a16="http://schemas.microsoft.com/office/drawing/2014/main" id="{D3220F75-7E89-CAFF-8E0E-65DCC251F20C}"/>
              </a:ext>
            </a:extLst>
          </p:cNvPr>
          <p:cNvCxnSpPr>
            <a:cxnSpLocks/>
            <a:stCxn id="92" idx="2"/>
            <a:endCxn id="95" idx="0"/>
          </p:cNvCxnSpPr>
          <p:nvPr/>
        </p:nvCxnSpPr>
        <p:spPr>
          <a:xfrm flipH="1">
            <a:off x="8313659" y="3791728"/>
            <a:ext cx="1048722" cy="335910"/>
          </a:xfrm>
          <a:prstGeom prst="line">
            <a:avLst/>
          </a:prstGeom>
          <a:ln w="25400">
            <a:solidFill>
              <a:srgbClr val="FF62A5">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87" name="直线连接符 116">
            <a:extLst>
              <a:ext uri="{FF2B5EF4-FFF2-40B4-BE49-F238E27FC236}">
                <a16:creationId xmlns:a16="http://schemas.microsoft.com/office/drawing/2014/main" id="{8D5CAB6E-6A38-F763-23A7-13130FBB5CD3}"/>
              </a:ext>
            </a:extLst>
          </p:cNvPr>
          <p:cNvCxnSpPr>
            <a:cxnSpLocks/>
            <a:stCxn id="93" idx="2"/>
            <a:endCxn id="96" idx="0"/>
          </p:cNvCxnSpPr>
          <p:nvPr/>
        </p:nvCxnSpPr>
        <p:spPr>
          <a:xfrm flipH="1">
            <a:off x="8707415" y="3791728"/>
            <a:ext cx="948395" cy="332754"/>
          </a:xfrm>
          <a:prstGeom prst="line">
            <a:avLst/>
          </a:prstGeom>
          <a:ln w="25400">
            <a:solidFill>
              <a:srgbClr val="FF9900">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88" name="直线连接符 119">
            <a:extLst>
              <a:ext uri="{FF2B5EF4-FFF2-40B4-BE49-F238E27FC236}">
                <a16:creationId xmlns:a16="http://schemas.microsoft.com/office/drawing/2014/main" id="{3984544C-6E68-48A0-88B3-56E8CE466281}"/>
              </a:ext>
            </a:extLst>
          </p:cNvPr>
          <p:cNvCxnSpPr>
            <a:cxnSpLocks/>
            <a:stCxn id="94" idx="2"/>
            <a:endCxn id="97" idx="0"/>
          </p:cNvCxnSpPr>
          <p:nvPr/>
        </p:nvCxnSpPr>
        <p:spPr>
          <a:xfrm flipH="1">
            <a:off x="9103182" y="3791728"/>
            <a:ext cx="850067" cy="332754"/>
          </a:xfrm>
          <a:prstGeom prst="line">
            <a:avLst/>
          </a:prstGeom>
          <a:ln w="25400">
            <a:solidFill>
              <a:srgbClr val="7030A0">
                <a:alpha val="45000"/>
              </a:srgbClr>
            </a:solidFill>
            <a:prstDash val="dash"/>
            <a:tailEnd type="triangle" w="sm" len="med"/>
          </a:ln>
        </p:spPr>
        <p:style>
          <a:lnRef idx="1">
            <a:schemeClr val="accent1"/>
          </a:lnRef>
          <a:fillRef idx="0">
            <a:schemeClr val="accent1"/>
          </a:fillRef>
          <a:effectRef idx="0">
            <a:schemeClr val="accent1"/>
          </a:effectRef>
          <a:fontRef idx="minor">
            <a:schemeClr val="tx1"/>
          </a:fontRef>
        </p:style>
      </p:cxnSp>
      <p:graphicFrame>
        <p:nvGraphicFramePr>
          <p:cNvPr id="89" name="表格 88">
            <a:extLst>
              <a:ext uri="{FF2B5EF4-FFF2-40B4-BE49-F238E27FC236}">
                <a16:creationId xmlns:a16="http://schemas.microsoft.com/office/drawing/2014/main" id="{04594220-7EED-531F-BC8A-A53358D8CDC4}"/>
              </a:ext>
            </a:extLst>
          </p:cNvPr>
          <p:cNvGraphicFramePr>
            <a:graphicFrameLocks noGrp="1"/>
          </p:cNvGraphicFramePr>
          <p:nvPr>
            <p:extLst>
              <p:ext uri="{D42A27DB-BD31-4B8C-83A1-F6EECF244321}">
                <p14:modId xmlns:p14="http://schemas.microsoft.com/office/powerpoint/2010/main" val="1667063953"/>
              </p:ext>
            </p:extLst>
          </p:nvPr>
        </p:nvGraphicFramePr>
        <p:xfrm>
          <a:off x="7500325" y="3306838"/>
          <a:ext cx="2791815" cy="2197954"/>
        </p:xfrm>
        <a:graphic>
          <a:graphicData uri="http://schemas.openxmlformats.org/drawingml/2006/table">
            <a:tbl>
              <a:tblPr firstRow="1" bandRow="1">
                <a:tableStyleId>{5C22544A-7EE6-4342-B048-85BDC9FD1C3A}</a:tableStyleId>
              </a:tblPr>
              <a:tblGrid>
                <a:gridCol w="2791815">
                  <a:extLst>
                    <a:ext uri="{9D8B030D-6E8A-4147-A177-3AD203B41FA5}">
                      <a16:colId xmlns:a16="http://schemas.microsoft.com/office/drawing/2014/main" val="4066974396"/>
                    </a:ext>
                  </a:extLst>
                </a:gridCol>
              </a:tblGrid>
              <a:tr h="386897">
                <a:tc>
                  <a:txBody>
                    <a:bodyPr/>
                    <a:lstStyle/>
                    <a:p>
                      <a:pPr>
                        <a:defRPr/>
                      </a:pPr>
                      <a:r>
                        <a:rPr kumimoji="1" lang="en-US" altLang="zh-CN" sz="1400" b="0" dirty="0">
                          <a:solidFill>
                            <a:schemeClr val="tx1"/>
                          </a:solidFill>
                          <a:latin typeface="Consolas" panose="020B0609020204030204" pitchFamily="49" charset="0"/>
                          <a:cs typeface="Consolas" panose="020B0609020204030204" pitchFamily="49" charset="0"/>
                        </a:rPr>
                        <a:t>v</a:t>
                      </a:r>
                      <a:r>
                        <a:rPr kumimoji="1" lang="en-US" altLang="zh-CN" sz="1400" b="0" baseline="0" dirty="0">
                          <a:solidFill>
                            <a:schemeClr val="tx1"/>
                          </a:solidFill>
                          <a:latin typeface="Consolas" panose="020B0609020204030204" pitchFamily="49" charset="0"/>
                          <a:cs typeface="Consolas" panose="020B0609020204030204" pitchFamily="49" charset="0"/>
                        </a:rPr>
                        <a:t>128.load $V0(</a:t>
                      </a:r>
                      <a:r>
                        <a:rPr kumimoji="1" lang="en-US" altLang="zh-CN" sz="1400" b="0" baseline="0" dirty="0">
                          <a:solidFill>
                            <a:srgbClr val="0000FF"/>
                          </a:solidFill>
                          <a:latin typeface="Consolas" panose="020B0609020204030204" pitchFamily="49" charset="0"/>
                          <a:cs typeface="Consolas" panose="020B0609020204030204" pitchFamily="49" charset="0"/>
                        </a:rPr>
                        <a:t>x0</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7F91"/>
                          </a:solidFill>
                          <a:latin typeface="Consolas" panose="020B0609020204030204" pitchFamily="49" charset="0"/>
                          <a:cs typeface="Consolas" panose="020B0609020204030204" pitchFamily="49" charset="0"/>
                        </a:rPr>
                        <a:t>x1</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9900"/>
                          </a:solidFill>
                          <a:latin typeface="Consolas" panose="020B0609020204030204" pitchFamily="49" charset="0"/>
                          <a:cs typeface="Consolas" panose="020B0609020204030204" pitchFamily="49" charset="0"/>
                        </a:rPr>
                        <a:t>y0</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7030A0"/>
                          </a:solidFill>
                          <a:latin typeface="Consolas" panose="020B0609020204030204" pitchFamily="49" charset="0"/>
                          <a:cs typeface="Consolas" panose="020B0609020204030204" pitchFamily="49" charset="0"/>
                        </a:rPr>
                        <a:t>y1</a:t>
                      </a:r>
                      <a:r>
                        <a:rPr kumimoji="1" lang="en-US" altLang="zh-CN" sz="1400" b="0" baseline="0" dirty="0">
                          <a:solidFill>
                            <a:schemeClr val="tx1"/>
                          </a:solidFill>
                          <a:latin typeface="Consolas" panose="020B0609020204030204" pitchFamily="49" charset="0"/>
                          <a:cs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dirty="0">
                          <a:solidFill>
                            <a:schemeClr val="tx1"/>
                          </a:solidFill>
                          <a:latin typeface="Consolas" panose="020B0609020204030204" pitchFamily="49" charset="0"/>
                          <a:cs typeface="Consolas" panose="020B0609020204030204" pitchFamily="49" charset="0"/>
                        </a:rPr>
                        <a:t>v</a:t>
                      </a:r>
                      <a:r>
                        <a:rPr kumimoji="1" lang="en-US" altLang="zh-CN" sz="1400" b="0" baseline="0" dirty="0">
                          <a:solidFill>
                            <a:schemeClr val="tx1"/>
                          </a:solidFill>
                          <a:latin typeface="Consolas" panose="020B0609020204030204" pitchFamily="49" charset="0"/>
                          <a:cs typeface="Consolas" panose="020B0609020204030204" pitchFamily="49" charset="0"/>
                        </a:rPr>
                        <a:t>128.load $V1(</a:t>
                      </a:r>
                      <a:r>
                        <a:rPr kumimoji="1" lang="en-US" altLang="zh-CN" sz="1400" b="0" baseline="0" dirty="0">
                          <a:solidFill>
                            <a:srgbClr val="0000FF"/>
                          </a:solidFill>
                          <a:latin typeface="Consolas" panose="020B0609020204030204" pitchFamily="49" charset="0"/>
                          <a:cs typeface="Consolas" panose="020B0609020204030204" pitchFamily="49" charset="0"/>
                        </a:rPr>
                        <a:t>y0</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7F91"/>
                          </a:solidFill>
                          <a:latin typeface="Consolas" panose="020B0609020204030204" pitchFamily="49" charset="0"/>
                          <a:cs typeface="Consolas" panose="020B0609020204030204" pitchFamily="49" charset="0"/>
                        </a:rPr>
                        <a:t>y1</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9900"/>
                          </a:solidFill>
                          <a:latin typeface="Consolas" panose="020B0609020204030204" pitchFamily="49" charset="0"/>
                          <a:cs typeface="Consolas" panose="020B0609020204030204" pitchFamily="49" charset="0"/>
                        </a:rPr>
                        <a:t>z0</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7030A0"/>
                          </a:solidFill>
                          <a:latin typeface="Consolas" panose="020B0609020204030204" pitchFamily="49" charset="0"/>
                          <a:cs typeface="Consolas" panose="020B0609020204030204" pitchFamily="49" charset="0"/>
                        </a:rPr>
                        <a:t>z1</a:t>
                      </a:r>
                      <a:r>
                        <a:rPr kumimoji="1" lang="en-US" altLang="zh-CN" sz="1400" b="0" baseline="0" dirty="0">
                          <a:solidFill>
                            <a:schemeClr val="tx1"/>
                          </a:solidFill>
                          <a:latin typeface="Consolas" panose="020B0609020204030204" pitchFamily="49" charset="0"/>
                          <a:cs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dirty="0">
                          <a:solidFill>
                            <a:schemeClr val="tx1"/>
                          </a:solidFill>
                          <a:latin typeface="Consolas" panose="020B0609020204030204" pitchFamily="49" charset="0"/>
                          <a:cs typeface="Consolas" panose="020B0609020204030204" pitchFamily="49" charset="0"/>
                        </a:rPr>
                        <a:t>i</a:t>
                      </a:r>
                      <a:r>
                        <a:rPr kumimoji="1" lang="en-US" altLang="zh-CN" sz="1400" b="0" baseline="0" dirty="0">
                          <a:solidFill>
                            <a:schemeClr val="tx1"/>
                          </a:solidFill>
                          <a:latin typeface="Consolas" panose="020B0609020204030204" pitchFamily="49" charset="0"/>
                          <a:cs typeface="Consolas" panose="020B0609020204030204" pitchFamily="49" charset="0"/>
                        </a:rPr>
                        <a:t>32x4.add </a:t>
                      </a:r>
                      <a:r>
                        <a:rPr kumimoji="1" lang="en-US" altLang="zh-CN" sz="1400" b="0" baseline="0" dirty="0">
                          <a:solidFill>
                            <a:srgbClr val="00B050"/>
                          </a:solidFill>
                          <a:latin typeface="Consolas" panose="020B0609020204030204" pitchFamily="49" charset="0"/>
                          <a:cs typeface="Consolas" panose="020B0609020204030204" pitchFamily="49" charset="0"/>
                        </a:rPr>
                        <a:t># SIMD ADD</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858993"/>
                  </a:ext>
                </a:extLst>
              </a:tr>
              <a:tr h="386897">
                <a:tc>
                  <a:txBody>
                    <a:bodyPr/>
                    <a:lstStyle/>
                    <a:p>
                      <a:pPr>
                        <a:defRPr/>
                      </a:pPr>
                      <a:r>
                        <a:rPr kumimoji="1" lang="en-US" altLang="zh-CN" sz="1400" b="0" baseline="0" dirty="0">
                          <a:solidFill>
                            <a:srgbClr val="00B050"/>
                          </a:solidFill>
                          <a:latin typeface="Consolas" panose="020B0609020204030204" pitchFamily="49" charset="0"/>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 </a:t>
                      </a:r>
                      <a:r>
                        <a:rPr kumimoji="1" lang="en-US" altLang="zh-CN" sz="1400" b="0" baseline="0" dirty="0">
                          <a:solidFill>
                            <a:srgbClr val="0000FF"/>
                          </a:solidFill>
                          <a:latin typeface="Consolas" panose="020B0609020204030204" pitchFamily="49" charset="0"/>
                          <a:cs typeface="Consolas" panose="020B0609020204030204" pitchFamily="49" charset="0"/>
                        </a:rPr>
                        <a:t>x0</a:t>
                      </a:r>
                      <a:r>
                        <a:rPr kumimoji="1" lang="en-US" altLang="zh-CN" sz="1400" b="0" dirty="0">
                          <a:solidFill>
                            <a:srgbClr val="0000FF"/>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7F91"/>
                          </a:solidFill>
                          <a:latin typeface="Consolas" panose="020B0609020204030204" pitchFamily="49" charset="0"/>
                          <a:cs typeface="Consolas" panose="020B0609020204030204" pitchFamily="49" charset="0"/>
                        </a:rPr>
                        <a:t>x1</a:t>
                      </a:r>
                      <a:r>
                        <a:rPr kumimoji="1" lang="en-US" altLang="zh-CN" sz="1400" b="0" dirty="0">
                          <a:solidFill>
                            <a:srgbClr val="FF7F91"/>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dirty="0">
                          <a:solidFill>
                            <a:schemeClr val="tx1"/>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rgbClr val="FF9900"/>
                          </a:solidFill>
                          <a:latin typeface="Consolas" panose="020B0609020204030204" pitchFamily="49" charset="0"/>
                          <a:cs typeface="Consolas" panose="020B0609020204030204" pitchFamily="49" charset="0"/>
                        </a:rPr>
                        <a:t>z0</a:t>
                      </a:r>
                      <a:r>
                        <a:rPr kumimoji="1" lang="en-US" altLang="zh-CN" sz="1400" b="0" dirty="0">
                          <a:solidFill>
                            <a:srgbClr val="FF9900"/>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dirty="0">
                          <a:solidFill>
                            <a:schemeClr val="tx1"/>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rgbClr val="7030A0"/>
                          </a:solidFill>
                          <a:latin typeface="Consolas" panose="020B0609020204030204" pitchFamily="49" charset="0"/>
                          <a:cs typeface="Consolas" panose="020B0609020204030204" pitchFamily="49" charset="0"/>
                        </a:rPr>
                        <a:t>z1</a:t>
                      </a:r>
                      <a:r>
                        <a:rPr kumimoji="1" lang="en-US" altLang="zh-CN" sz="1400" b="0" dirty="0">
                          <a:solidFill>
                            <a:srgbClr val="7030A0"/>
                          </a:solidFill>
                          <a:latin typeface="Consolas" panose="020B0609020204030204" pitchFamily="49" charset="0"/>
                          <a:ea typeface="Yuanti SC" panose="02010600040101010101" pitchFamily="2" charset="-122"/>
                          <a:cs typeface="Consolas" panose="020B0609020204030204" pitchFamily="49" charset="0"/>
                        </a:rPr>
                        <a:t>' </a:t>
                      </a:r>
                      <a:r>
                        <a:rPr kumimoji="1" lang="en-US" altLang="zh-CN" sz="1400" b="0" dirty="0">
                          <a:solidFill>
                            <a:srgbClr val="00B050"/>
                          </a:solidFill>
                          <a:latin typeface="Consolas" panose="020B0609020204030204" pitchFamily="49" charset="0"/>
                          <a:ea typeface="Yuanti SC" panose="02010600040101010101" pitchFamily="2" charset="-122"/>
                          <a:cs typeface="Consolas" panose="020B0609020204030204" pitchFamily="49" charset="0"/>
                        </a:rPr>
                        <a:t>on stack</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725097"/>
                  </a:ext>
                </a:extLst>
              </a:tr>
              <a:tr h="38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dirty="0">
                          <a:solidFill>
                            <a:schemeClr val="tx1"/>
                          </a:solidFill>
                          <a:latin typeface="Consolas" panose="020B0609020204030204" pitchFamily="49" charset="0"/>
                          <a:cs typeface="Consolas" panose="020B0609020204030204" pitchFamily="49" charset="0"/>
                        </a:rPr>
                        <a:t>v128.load32x2 $V2</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0000FF"/>
                          </a:solidFill>
                          <a:latin typeface="Consolas" panose="020B0609020204030204" pitchFamily="49" charset="0"/>
                          <a:cs typeface="Consolas" panose="020B0609020204030204" pitchFamily="49" charset="0"/>
                        </a:rPr>
                        <a:t>x0</a:t>
                      </a:r>
                      <a:r>
                        <a:rPr kumimoji="1" lang="en-US" altLang="zh-CN" sz="1400" b="0" dirty="0">
                          <a:solidFill>
                            <a:srgbClr val="0000FF"/>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FF7F91"/>
                          </a:solidFill>
                          <a:latin typeface="Consolas" panose="020B0609020204030204" pitchFamily="49" charset="0"/>
                          <a:cs typeface="Consolas" panose="020B0609020204030204" pitchFamily="49" charset="0"/>
                        </a:rPr>
                        <a:t>x1</a:t>
                      </a:r>
                      <a:r>
                        <a:rPr kumimoji="1" lang="en-US" altLang="zh-CN" sz="1400" b="0" dirty="0">
                          <a:solidFill>
                            <a:srgbClr val="FF7F91"/>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a:t>
                      </a:r>
                      <a:endParaRPr kumimoji="1" lang="en-US" altLang="zh-CN" sz="1400" b="0" baseline="0" dirty="0">
                        <a:solidFill>
                          <a:srgbClr val="00B050"/>
                        </a:solidFill>
                        <a:latin typeface="Consolas" panose="020B0609020204030204" pitchFamily="49" charset="0"/>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dirty="0">
                          <a:solidFill>
                            <a:schemeClr val="tx1"/>
                          </a:solidFill>
                          <a:latin typeface="Consolas" panose="020B0609020204030204" pitchFamily="49" charset="0"/>
                          <a:cs typeface="Consolas" panose="020B0609020204030204" pitchFamily="49" charset="0"/>
                        </a:rPr>
                        <a:t>v128.load32x2 $V3</a:t>
                      </a:r>
                      <a:r>
                        <a:rPr kumimoji="1" lang="en-US" altLang="zh-CN" sz="1400" b="0" baseline="0">
                          <a:solidFill>
                            <a:schemeClr val="tx1"/>
                          </a:solidFill>
                          <a:latin typeface="Consolas" panose="020B0609020204030204" pitchFamily="49" charset="0"/>
                          <a:cs typeface="Consolas" panose="020B0609020204030204" pitchFamily="49" charset="0"/>
                        </a:rPr>
                        <a:t>(</a:t>
                      </a:r>
                      <a:r>
                        <a:rPr kumimoji="1" lang="en-US" altLang="zh-CN" sz="1400" b="0" baseline="0">
                          <a:solidFill>
                            <a:srgbClr val="FF9900"/>
                          </a:solidFill>
                          <a:latin typeface="Consolas" panose="020B0609020204030204" pitchFamily="49" charset="0"/>
                          <a:cs typeface="Consolas" panose="020B0609020204030204" pitchFamily="49" charset="0"/>
                        </a:rPr>
                        <a:t>z0</a:t>
                      </a:r>
                      <a:r>
                        <a:rPr kumimoji="1" lang="en-US" altLang="zh-CN" sz="1400" b="0">
                          <a:solidFill>
                            <a:srgbClr val="FF9900"/>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a:solidFill>
                            <a:schemeClr val="tx1"/>
                          </a:solidFill>
                          <a:latin typeface="Consolas" panose="020B0609020204030204" pitchFamily="49" charset="0"/>
                          <a:cs typeface="Consolas" panose="020B0609020204030204" pitchFamily="49" charset="0"/>
                        </a:rPr>
                        <a:t>,</a:t>
                      </a:r>
                      <a:r>
                        <a:rPr kumimoji="1" lang="en-US" altLang="zh-CN" sz="1400" b="0" baseline="0">
                          <a:solidFill>
                            <a:srgbClr val="7030A0"/>
                          </a:solidFill>
                          <a:latin typeface="Consolas" panose="020B0609020204030204" pitchFamily="49" charset="0"/>
                          <a:cs typeface="Consolas" panose="020B0609020204030204" pitchFamily="49" charset="0"/>
                        </a:rPr>
                        <a:t>z1</a:t>
                      </a:r>
                      <a:r>
                        <a:rPr kumimoji="1" lang="en-US" altLang="zh-CN" sz="1400" b="0">
                          <a:solidFill>
                            <a:srgbClr val="7030A0"/>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a:solidFill>
                            <a:schemeClr val="tx1"/>
                          </a:solidFill>
                          <a:latin typeface="Consolas" panose="020B0609020204030204" pitchFamily="49" charset="0"/>
                          <a:cs typeface="Consolas" panose="020B0609020204030204" pitchFamily="49" charset="0"/>
                        </a:rPr>
                        <a:t>)</a:t>
                      </a:r>
                      <a:endParaRPr kumimoji="1" lang="en-US" altLang="zh-CN" sz="1400" b="0" baseline="0" dirty="0">
                        <a:solidFill>
                          <a:schemeClr val="tx1"/>
                        </a:solidFill>
                        <a:latin typeface="Consolas" panose="020B0609020204030204" pitchFamily="49" charset="0"/>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dirty="0">
                          <a:solidFill>
                            <a:schemeClr val="tx1"/>
                          </a:solidFill>
                          <a:latin typeface="Consolas" panose="020B0609020204030204" pitchFamily="49" charset="0"/>
                          <a:cs typeface="Consolas" panose="020B0609020204030204" pitchFamily="49" charset="0"/>
                        </a:rPr>
                        <a:t>i</a:t>
                      </a:r>
                      <a:r>
                        <a:rPr kumimoji="1" lang="en-US" altLang="zh-CN" sz="1400" b="0" baseline="0" dirty="0">
                          <a:solidFill>
                            <a:schemeClr val="tx1"/>
                          </a:solidFill>
                          <a:latin typeface="Consolas" panose="020B0609020204030204" pitchFamily="49" charset="0"/>
                          <a:cs typeface="Consolas" panose="020B0609020204030204" pitchFamily="49" charset="0"/>
                        </a:rPr>
                        <a:t>64x2.xor </a:t>
                      </a:r>
                      <a:r>
                        <a:rPr kumimoji="1" lang="en-US" altLang="zh-CN" sz="1400" b="0" baseline="0" dirty="0">
                          <a:solidFill>
                            <a:srgbClr val="00B050"/>
                          </a:solidFill>
                          <a:latin typeface="Consolas" panose="020B0609020204030204" pitchFamily="49" charset="0"/>
                          <a:cs typeface="Consolas" panose="020B0609020204030204" pitchFamily="49" charset="0"/>
                        </a:rPr>
                        <a:t># SIMD 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273"/>
                  </a:ext>
                </a:extLst>
              </a:tr>
              <a:tr h="38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0" baseline="0" dirty="0">
                          <a:solidFill>
                            <a:srgbClr val="00B050"/>
                          </a:solidFill>
                          <a:latin typeface="Consolas" panose="020B0609020204030204" pitchFamily="49" charset="0"/>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 </a:t>
                      </a:r>
                      <a:r>
                        <a:rPr kumimoji="1" lang="en-US" altLang="zh-CN" sz="1400" b="0" baseline="0" dirty="0">
                          <a:solidFill>
                            <a:srgbClr val="C00000"/>
                          </a:solidFill>
                          <a:latin typeface="Consolas" panose="020B0609020204030204" pitchFamily="49" charset="0"/>
                          <a:cs typeface="Consolas" panose="020B0609020204030204" pitchFamily="49" charset="0"/>
                        </a:rPr>
                        <a:t>x0</a:t>
                      </a:r>
                      <a:r>
                        <a:rPr kumimoji="1" lang="en-US" altLang="zh-CN" sz="1400" b="0" baseline="0" dirty="0">
                          <a:solidFill>
                            <a:srgbClr val="C00000"/>
                          </a:solidFill>
                          <a:latin typeface="Consolas" panose="020B0609020204030204" pitchFamily="49" charset="0"/>
                          <a:ea typeface="Yuanti SC" panose="02010600040101010101" pitchFamily="2" charset="-122"/>
                          <a:cs typeface="Consolas" panose="020B0609020204030204" pitchFamily="49" charset="0"/>
                        </a:rPr>
                        <a:t>"</a:t>
                      </a:r>
                      <a:r>
                        <a:rPr kumimoji="1" lang="en-US" altLang="zh-CN" sz="1400" b="0" baseline="0" dirty="0">
                          <a:solidFill>
                            <a:schemeClr val="tx1"/>
                          </a:solidFill>
                          <a:latin typeface="Consolas" panose="020B0609020204030204" pitchFamily="49" charset="0"/>
                          <a:cs typeface="Consolas" panose="020B0609020204030204" pitchFamily="49" charset="0"/>
                        </a:rPr>
                        <a:t>,</a:t>
                      </a:r>
                      <a:r>
                        <a:rPr kumimoji="1" lang="en-US" altLang="zh-CN" sz="1400" b="0" baseline="0" dirty="0">
                          <a:solidFill>
                            <a:srgbClr val="007F96"/>
                          </a:solidFill>
                          <a:latin typeface="Consolas" panose="020B0609020204030204" pitchFamily="49" charset="0"/>
                          <a:cs typeface="Consolas" panose="020B0609020204030204" pitchFamily="49" charset="0"/>
                        </a:rPr>
                        <a:t>x1</a:t>
                      </a:r>
                      <a:r>
                        <a:rPr kumimoji="1" lang="en-US" altLang="zh-CN" sz="1400" b="0" dirty="0">
                          <a:solidFill>
                            <a:srgbClr val="007F96"/>
                          </a:solidFill>
                          <a:latin typeface="Consolas" panose="020B0609020204030204" pitchFamily="49" charset="0"/>
                          <a:ea typeface="Yuanti SC" panose="02010600040101010101" pitchFamily="2" charset="-122"/>
                          <a:cs typeface="Consolas" panose="020B0609020204030204" pitchFamily="49" charset="0"/>
                        </a:rPr>
                        <a:t>" </a:t>
                      </a:r>
                      <a:r>
                        <a:rPr kumimoji="1" lang="en-US" altLang="zh-CN" sz="1400" b="0" dirty="0">
                          <a:solidFill>
                            <a:srgbClr val="00B050"/>
                          </a:solidFill>
                          <a:latin typeface="Consolas" panose="020B0609020204030204" pitchFamily="49" charset="0"/>
                          <a:ea typeface="Yuanti SC" panose="02010600040101010101" pitchFamily="2" charset="-122"/>
                          <a:cs typeface="Consolas" panose="020B0609020204030204" pitchFamily="49" charset="0"/>
                        </a:rPr>
                        <a:t>on stack</a:t>
                      </a:r>
                      <a:endParaRPr kumimoji="1" lang="en-US" altLang="zh-CN" sz="1400" b="0" baseline="0" dirty="0">
                        <a:solidFill>
                          <a:srgbClr val="00B050"/>
                        </a:solidFill>
                        <a:latin typeface="Consolas" panose="020B0609020204030204" pitchFamily="49" charset="0"/>
                        <a:cs typeface="Consolas" panose="020B0609020204030204" pitchFamily="49"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898502"/>
                  </a:ext>
                </a:extLst>
              </a:tr>
            </a:tbl>
          </a:graphicData>
        </a:graphic>
      </p:graphicFrame>
      <p:sp>
        <p:nvSpPr>
          <p:cNvPr id="90" name="圆角矩形 58">
            <a:extLst>
              <a:ext uri="{FF2B5EF4-FFF2-40B4-BE49-F238E27FC236}">
                <a16:creationId xmlns:a16="http://schemas.microsoft.com/office/drawing/2014/main" id="{74F60F50-6E48-B02A-B919-13F9034359D5}"/>
              </a:ext>
            </a:extLst>
          </p:cNvPr>
          <p:cNvSpPr/>
          <p:nvPr/>
        </p:nvSpPr>
        <p:spPr>
          <a:xfrm>
            <a:off x="7767496" y="4127638"/>
            <a:ext cx="304018" cy="180790"/>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圆角矩形 60">
            <a:extLst>
              <a:ext uri="{FF2B5EF4-FFF2-40B4-BE49-F238E27FC236}">
                <a16:creationId xmlns:a16="http://schemas.microsoft.com/office/drawing/2014/main" id="{529B2F7F-2C1A-C943-07C4-B551B2B7D60E}"/>
              </a:ext>
            </a:extLst>
          </p:cNvPr>
          <p:cNvSpPr/>
          <p:nvPr/>
        </p:nvSpPr>
        <p:spPr>
          <a:xfrm>
            <a:off x="8955315" y="3359929"/>
            <a:ext cx="228600" cy="431799"/>
          </a:xfrm>
          <a:prstGeom prst="roundRect">
            <a:avLst/>
          </a:prstGeom>
          <a:solidFill>
            <a:srgbClr val="0000FF">
              <a:alpha val="20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2" name="圆角矩形 61">
            <a:extLst>
              <a:ext uri="{FF2B5EF4-FFF2-40B4-BE49-F238E27FC236}">
                <a16:creationId xmlns:a16="http://schemas.microsoft.com/office/drawing/2014/main" id="{7EABC635-D22F-BE6B-BEF8-22AE6EC54696}"/>
              </a:ext>
            </a:extLst>
          </p:cNvPr>
          <p:cNvSpPr/>
          <p:nvPr/>
        </p:nvSpPr>
        <p:spPr>
          <a:xfrm>
            <a:off x="9248081" y="3359929"/>
            <a:ext cx="228600" cy="431799"/>
          </a:xfrm>
          <a:prstGeom prst="roundRect">
            <a:avLst/>
          </a:prstGeom>
          <a:solidFill>
            <a:srgbClr val="FF62A5">
              <a:alpha val="20000"/>
            </a:srgbClr>
          </a:solidFill>
          <a:ln>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圆角矩形 63">
            <a:extLst>
              <a:ext uri="{FF2B5EF4-FFF2-40B4-BE49-F238E27FC236}">
                <a16:creationId xmlns:a16="http://schemas.microsoft.com/office/drawing/2014/main" id="{3975965F-78DD-0BE6-5943-70CFF72A2A34}"/>
              </a:ext>
            </a:extLst>
          </p:cNvPr>
          <p:cNvSpPr/>
          <p:nvPr/>
        </p:nvSpPr>
        <p:spPr>
          <a:xfrm>
            <a:off x="9541510" y="3359929"/>
            <a:ext cx="228600" cy="431799"/>
          </a:xfrm>
          <a:prstGeom prst="roundRect">
            <a:avLst/>
          </a:prstGeom>
          <a:solidFill>
            <a:srgbClr val="FF9900">
              <a:alpha val="20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圆角矩形 64">
            <a:extLst>
              <a:ext uri="{FF2B5EF4-FFF2-40B4-BE49-F238E27FC236}">
                <a16:creationId xmlns:a16="http://schemas.microsoft.com/office/drawing/2014/main" id="{945C38FE-774F-3793-465D-749291267E2F}"/>
              </a:ext>
            </a:extLst>
          </p:cNvPr>
          <p:cNvSpPr/>
          <p:nvPr/>
        </p:nvSpPr>
        <p:spPr>
          <a:xfrm>
            <a:off x="9838949" y="3359929"/>
            <a:ext cx="228600" cy="431799"/>
          </a:xfrm>
          <a:prstGeom prst="roundRect">
            <a:avLst/>
          </a:prstGeom>
          <a:solidFill>
            <a:srgbClr val="7030A0">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圆角矩形 66">
            <a:extLst>
              <a:ext uri="{FF2B5EF4-FFF2-40B4-BE49-F238E27FC236}">
                <a16:creationId xmlns:a16="http://schemas.microsoft.com/office/drawing/2014/main" id="{4FD020FB-C9D3-57C9-5319-2C46639EF76F}"/>
              </a:ext>
            </a:extLst>
          </p:cNvPr>
          <p:cNvSpPr/>
          <p:nvPr/>
        </p:nvSpPr>
        <p:spPr>
          <a:xfrm>
            <a:off x="8161650" y="4127638"/>
            <a:ext cx="304018" cy="180790"/>
          </a:xfrm>
          <a:prstGeom prst="roundRect">
            <a:avLst/>
          </a:prstGeom>
          <a:solidFill>
            <a:srgbClr val="FF62A5">
              <a:alpha val="20000"/>
            </a:srgbClr>
          </a:solidFill>
          <a:ln>
            <a:solidFill>
              <a:srgbClr val="FF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6" name="圆角矩形 69">
            <a:extLst>
              <a:ext uri="{FF2B5EF4-FFF2-40B4-BE49-F238E27FC236}">
                <a16:creationId xmlns:a16="http://schemas.microsoft.com/office/drawing/2014/main" id="{0DDBE9DD-5F1B-0E63-664E-803C00245EE4}"/>
              </a:ext>
            </a:extLst>
          </p:cNvPr>
          <p:cNvSpPr/>
          <p:nvPr/>
        </p:nvSpPr>
        <p:spPr>
          <a:xfrm>
            <a:off x="8555406" y="4124482"/>
            <a:ext cx="304018" cy="180790"/>
          </a:xfrm>
          <a:prstGeom prst="roundRect">
            <a:avLst/>
          </a:prstGeom>
          <a:solidFill>
            <a:srgbClr val="FF9900">
              <a:alpha val="20000"/>
            </a:srgbClr>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圆角矩形 71">
            <a:extLst>
              <a:ext uri="{FF2B5EF4-FFF2-40B4-BE49-F238E27FC236}">
                <a16:creationId xmlns:a16="http://schemas.microsoft.com/office/drawing/2014/main" id="{EA721FA3-BF59-292B-074D-DC42A56B5ADF}"/>
              </a:ext>
            </a:extLst>
          </p:cNvPr>
          <p:cNvSpPr/>
          <p:nvPr/>
        </p:nvSpPr>
        <p:spPr>
          <a:xfrm>
            <a:off x="8951173" y="4124482"/>
            <a:ext cx="304018" cy="180790"/>
          </a:xfrm>
          <a:prstGeom prst="roundRect">
            <a:avLst/>
          </a:prstGeom>
          <a:solidFill>
            <a:srgbClr val="7030A0">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圆角矩形 76">
            <a:extLst>
              <a:ext uri="{FF2B5EF4-FFF2-40B4-BE49-F238E27FC236}">
                <a16:creationId xmlns:a16="http://schemas.microsoft.com/office/drawing/2014/main" id="{D1C8EACB-2599-4926-7653-6BA55E8F94D8}"/>
              </a:ext>
            </a:extLst>
          </p:cNvPr>
          <p:cNvSpPr/>
          <p:nvPr/>
        </p:nvSpPr>
        <p:spPr>
          <a:xfrm>
            <a:off x="9349680" y="4440284"/>
            <a:ext cx="300959" cy="431799"/>
          </a:xfrm>
          <a:prstGeom prst="roundRect">
            <a:avLst>
              <a:gd name="adj" fmla="val 12447"/>
            </a:avLst>
          </a:prstGeom>
          <a:solidFill>
            <a:srgbClr val="C00000">
              <a:alpha val="2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圆角矩形 95">
            <a:extLst>
              <a:ext uri="{FF2B5EF4-FFF2-40B4-BE49-F238E27FC236}">
                <a16:creationId xmlns:a16="http://schemas.microsoft.com/office/drawing/2014/main" id="{A0674CBF-8F96-2340-11B1-27317F99A043}"/>
              </a:ext>
            </a:extLst>
          </p:cNvPr>
          <p:cNvSpPr/>
          <p:nvPr/>
        </p:nvSpPr>
        <p:spPr>
          <a:xfrm>
            <a:off x="9743669" y="4442518"/>
            <a:ext cx="300959" cy="431799"/>
          </a:xfrm>
          <a:prstGeom prst="roundRect">
            <a:avLst>
              <a:gd name="adj" fmla="val 12447"/>
            </a:avLst>
          </a:prstGeom>
          <a:solidFill>
            <a:srgbClr val="007F96">
              <a:alpha val="20000"/>
            </a:srgbClr>
          </a:solidFill>
          <a:ln>
            <a:solidFill>
              <a:srgbClr val="007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圆角矩形 98">
            <a:extLst>
              <a:ext uri="{FF2B5EF4-FFF2-40B4-BE49-F238E27FC236}">
                <a16:creationId xmlns:a16="http://schemas.microsoft.com/office/drawing/2014/main" id="{4E43E93C-1A2A-1C3B-0F10-FED6EB311EED}"/>
              </a:ext>
            </a:extLst>
          </p:cNvPr>
          <p:cNvSpPr/>
          <p:nvPr/>
        </p:nvSpPr>
        <p:spPr>
          <a:xfrm>
            <a:off x="7777946" y="5226856"/>
            <a:ext cx="304018" cy="180790"/>
          </a:xfrm>
          <a:prstGeom prst="roundRect">
            <a:avLst/>
          </a:prstGeom>
          <a:solidFill>
            <a:srgbClr val="C00000">
              <a:alpha val="2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1" name="圆角矩形 103">
            <a:extLst>
              <a:ext uri="{FF2B5EF4-FFF2-40B4-BE49-F238E27FC236}">
                <a16:creationId xmlns:a16="http://schemas.microsoft.com/office/drawing/2014/main" id="{FEC5A4E1-13F4-DBAA-1AD0-49941E9AC703}"/>
              </a:ext>
            </a:extLst>
          </p:cNvPr>
          <p:cNvSpPr/>
          <p:nvPr/>
        </p:nvSpPr>
        <p:spPr>
          <a:xfrm>
            <a:off x="8171175" y="5224456"/>
            <a:ext cx="304018" cy="180790"/>
          </a:xfrm>
          <a:prstGeom prst="roundRect">
            <a:avLst/>
          </a:prstGeom>
          <a:solidFill>
            <a:srgbClr val="007AAA">
              <a:alpha val="20000"/>
            </a:srgbClr>
          </a:solidFill>
          <a:ln>
            <a:solidFill>
              <a:srgbClr val="007A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文本框 101">
            <a:extLst>
              <a:ext uri="{FF2B5EF4-FFF2-40B4-BE49-F238E27FC236}">
                <a16:creationId xmlns:a16="http://schemas.microsoft.com/office/drawing/2014/main" id="{74375F1E-A5EF-7BF9-0963-E6047C1AF601}"/>
              </a:ext>
            </a:extLst>
          </p:cNvPr>
          <p:cNvSpPr txBox="1"/>
          <p:nvPr/>
        </p:nvSpPr>
        <p:spPr>
          <a:xfrm>
            <a:off x="6370226" y="5702396"/>
            <a:ext cx="5052024" cy="523220"/>
          </a:xfrm>
          <a:prstGeom prst="rect">
            <a:avLst/>
          </a:prstGeom>
          <a:noFill/>
        </p:spPr>
        <p:txBody>
          <a:bodyPr wrap="none" rtlCol="0">
            <a:spAutoFit/>
          </a:bodyPr>
          <a:lstStyle/>
          <a:p>
            <a:pPr algn="ctr"/>
            <a:r>
              <a:rPr lang="en-US" altLang="zh-CN" sz="2800" dirty="0"/>
              <a:t>Merged WASM SIMD instructions</a:t>
            </a:r>
            <a:endParaRPr lang="zh-CN" altLang="en-US" sz="2800" dirty="0"/>
          </a:p>
        </p:txBody>
      </p:sp>
    </p:spTree>
    <p:extLst>
      <p:ext uri="{BB962C8B-B14F-4D97-AF65-F5344CB8AC3E}">
        <p14:creationId xmlns:p14="http://schemas.microsoft.com/office/powerpoint/2010/main" val="1157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1E47-8A18-8093-F4CF-453CDA6A7FAC}"/>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F7500152-43DA-585F-07D9-02F5836A3745}"/>
              </a:ext>
            </a:extLst>
          </p:cNvPr>
          <p:cNvSpPr>
            <a:spLocks noGrp="1"/>
          </p:cNvSpPr>
          <p:nvPr>
            <p:ph idx="1"/>
          </p:nvPr>
        </p:nvSpPr>
        <p:spPr>
          <a:xfrm>
            <a:off x="325967" y="1057387"/>
            <a:ext cx="11540067" cy="5550647"/>
          </a:xfrm>
        </p:spPr>
        <p:txBody>
          <a:bodyPr>
            <a:normAutofit/>
          </a:bodyPr>
          <a:lstStyle/>
          <a:p>
            <a:r>
              <a:rPr lang="en-US" altLang="zh-CN" dirty="0"/>
              <a:t>Finding optimal EGP components that are isomorphic</a:t>
            </a:r>
          </a:p>
          <a:p>
            <a:pPr lvl="1"/>
            <a:r>
              <a:rPr lang="en-US" altLang="zh-CN" dirty="0"/>
              <a:t>Graph isomorphisms</a:t>
            </a:r>
            <a:endParaRPr lang="en-US" altLang="zh-CN" b="1" dirty="0">
              <a:solidFill>
                <a:srgbClr val="B52219"/>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r>
              <a:rPr lang="en-US" altLang="zh-CN" dirty="0"/>
              <a:t>High time complexity of </a:t>
            </a:r>
            <a:r>
              <a:rPr lang="en-US" altLang="zh-CN" b="1" dirty="0">
                <a:solidFill>
                  <a:srgbClr val="C00000"/>
                </a:solidFill>
              </a:rPr>
              <a:t>O(n!)</a:t>
            </a:r>
          </a:p>
        </p:txBody>
      </p:sp>
      <p:sp>
        <p:nvSpPr>
          <p:cNvPr id="3" name="灯片编号占位符 2">
            <a:extLst>
              <a:ext uri="{FF2B5EF4-FFF2-40B4-BE49-F238E27FC236}">
                <a16:creationId xmlns:a16="http://schemas.microsoft.com/office/drawing/2014/main" id="{126CB26F-7206-5C51-D5C9-C6F28A5E7B58}"/>
              </a:ext>
            </a:extLst>
          </p:cNvPr>
          <p:cNvSpPr>
            <a:spLocks noGrp="1"/>
          </p:cNvSpPr>
          <p:nvPr>
            <p:ph type="sldNum" sz="quarter" idx="12"/>
          </p:nvPr>
        </p:nvSpPr>
        <p:spPr/>
        <p:txBody>
          <a:bodyPr/>
          <a:lstStyle/>
          <a:p>
            <a:fld id="{84BCC322-D5A9-47A8-A5BE-5D9C2195FFDA}" type="slidenum">
              <a:rPr lang="zh-CN" altLang="en-US" smtClean="0"/>
              <a:pPr/>
              <a:t>12</a:t>
            </a:fld>
            <a:endParaRPr lang="zh-CN" altLang="en-US" dirty="0"/>
          </a:p>
        </p:txBody>
      </p:sp>
      <p:sp>
        <p:nvSpPr>
          <p:cNvPr id="5" name="标题 4">
            <a:extLst>
              <a:ext uri="{FF2B5EF4-FFF2-40B4-BE49-F238E27FC236}">
                <a16:creationId xmlns:a16="http://schemas.microsoft.com/office/drawing/2014/main" id="{2317AA40-9E02-ADAE-17DA-8FCD6953A795}"/>
              </a:ext>
            </a:extLst>
          </p:cNvPr>
          <p:cNvSpPr>
            <a:spLocks noGrp="1"/>
          </p:cNvSpPr>
          <p:nvPr>
            <p:ph type="title"/>
          </p:nvPr>
        </p:nvSpPr>
        <p:spPr/>
        <p:txBody>
          <a:bodyPr/>
          <a:lstStyle/>
          <a:p>
            <a:r>
              <a:rPr lang="en-US" altLang="zh-CN" dirty="0"/>
              <a:t>3. Design of Vectra</a:t>
            </a:r>
            <a:endParaRPr lang="zh-CN" altLang="en-US" dirty="0"/>
          </a:p>
        </p:txBody>
      </p:sp>
      <p:pic>
        <p:nvPicPr>
          <p:cNvPr id="4" name="图片 3">
            <a:extLst>
              <a:ext uri="{FF2B5EF4-FFF2-40B4-BE49-F238E27FC236}">
                <a16:creationId xmlns:a16="http://schemas.microsoft.com/office/drawing/2014/main" id="{E1C1D5D7-0E68-4F18-8C06-489F0C690C22}"/>
              </a:ext>
            </a:extLst>
          </p:cNvPr>
          <p:cNvPicPr>
            <a:picLocks noChangeAspect="1"/>
          </p:cNvPicPr>
          <p:nvPr/>
        </p:nvPicPr>
        <p:blipFill>
          <a:blip r:embed="rId3"/>
          <a:stretch>
            <a:fillRect/>
          </a:stretch>
        </p:blipFill>
        <p:spPr>
          <a:xfrm>
            <a:off x="1689100" y="2520652"/>
            <a:ext cx="8813800" cy="2372436"/>
          </a:xfrm>
          <a:prstGeom prst="rect">
            <a:avLst/>
          </a:prstGeom>
        </p:spPr>
      </p:pic>
    </p:spTree>
    <p:extLst>
      <p:ext uri="{BB962C8B-B14F-4D97-AF65-F5344CB8AC3E}">
        <p14:creationId xmlns:p14="http://schemas.microsoft.com/office/powerpoint/2010/main" val="33927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600E-98DE-1821-D16F-82B6AD7FE356}"/>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FEB7124-8BCA-4CE6-E6AA-6FF4F045C1ED}"/>
              </a:ext>
            </a:extLst>
          </p:cNvPr>
          <p:cNvSpPr>
            <a:spLocks noGrp="1"/>
          </p:cNvSpPr>
          <p:nvPr>
            <p:ph idx="1"/>
          </p:nvPr>
        </p:nvSpPr>
        <p:spPr>
          <a:xfrm>
            <a:off x="325967" y="1057387"/>
            <a:ext cx="11540067" cy="5550647"/>
          </a:xfrm>
        </p:spPr>
        <p:txBody>
          <a:bodyPr>
            <a:normAutofit/>
          </a:bodyPr>
          <a:lstStyle/>
          <a:p>
            <a:r>
              <a:rPr lang="en-US" altLang="zh-CN" dirty="0"/>
              <a:t>Finding optimal EGP components that are isomorphic</a:t>
            </a:r>
          </a:p>
          <a:p>
            <a:pPr lvl="1"/>
            <a:r>
              <a:rPr lang="en-US" altLang="zh-CN" dirty="0"/>
              <a:t>Key idea: use locality of </a:t>
            </a:r>
            <a:r>
              <a:rPr lang="en-US" altLang="zh-CN" b="1" dirty="0">
                <a:solidFill>
                  <a:schemeClr val="accent2"/>
                </a:solidFill>
              </a:rPr>
              <a:t>data dependencies </a:t>
            </a:r>
            <a:r>
              <a:rPr lang="en-US" altLang="zh-CN" dirty="0"/>
              <a:t>to bound searching process</a:t>
            </a:r>
            <a:endParaRPr lang="en-US" altLang="zh-CN" b="1" dirty="0">
              <a:solidFill>
                <a:srgbClr val="B52219"/>
              </a:solidFill>
            </a:endParaRPr>
          </a:p>
          <a:p>
            <a:pPr lvl="1"/>
            <a:r>
              <a:rPr lang="en-US" altLang="zh-CN" dirty="0"/>
              <a:t>Locality metric:</a:t>
            </a: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r>
              <a:rPr lang="en-US" altLang="zh-CN" dirty="0"/>
              <a:t>Group graph nodes based on L(x, y)</a:t>
            </a:r>
          </a:p>
          <a:p>
            <a:pPr lvl="1"/>
            <a:r>
              <a:rPr lang="en-US" altLang="zh-CN" dirty="0"/>
              <a:t>Search happens </a:t>
            </a:r>
            <a:r>
              <a:rPr lang="en-US" altLang="zh-CN" b="1" dirty="0">
                <a:solidFill>
                  <a:srgbClr val="00B050"/>
                </a:solidFill>
              </a:rPr>
              <a:t>only in each group</a:t>
            </a:r>
          </a:p>
        </p:txBody>
      </p:sp>
      <p:sp>
        <p:nvSpPr>
          <p:cNvPr id="3" name="灯片编号占位符 2">
            <a:extLst>
              <a:ext uri="{FF2B5EF4-FFF2-40B4-BE49-F238E27FC236}">
                <a16:creationId xmlns:a16="http://schemas.microsoft.com/office/drawing/2014/main" id="{2D882869-AD10-FB6B-C562-288B8AE1DFF2}"/>
              </a:ext>
            </a:extLst>
          </p:cNvPr>
          <p:cNvSpPr>
            <a:spLocks noGrp="1"/>
          </p:cNvSpPr>
          <p:nvPr>
            <p:ph type="sldNum" sz="quarter" idx="12"/>
          </p:nvPr>
        </p:nvSpPr>
        <p:spPr/>
        <p:txBody>
          <a:bodyPr/>
          <a:lstStyle/>
          <a:p>
            <a:fld id="{84BCC322-D5A9-47A8-A5BE-5D9C2195FFDA}" type="slidenum">
              <a:rPr lang="zh-CN" altLang="en-US" smtClean="0"/>
              <a:pPr/>
              <a:t>13</a:t>
            </a:fld>
            <a:endParaRPr lang="zh-CN" altLang="en-US" dirty="0"/>
          </a:p>
        </p:txBody>
      </p:sp>
      <p:sp>
        <p:nvSpPr>
          <p:cNvPr id="5" name="标题 4">
            <a:extLst>
              <a:ext uri="{FF2B5EF4-FFF2-40B4-BE49-F238E27FC236}">
                <a16:creationId xmlns:a16="http://schemas.microsoft.com/office/drawing/2014/main" id="{2B1F05C4-63DD-3200-8924-ECBF80F8D6C4}"/>
              </a:ext>
            </a:extLst>
          </p:cNvPr>
          <p:cNvSpPr>
            <a:spLocks noGrp="1"/>
          </p:cNvSpPr>
          <p:nvPr>
            <p:ph type="title"/>
          </p:nvPr>
        </p:nvSpPr>
        <p:spPr/>
        <p:txBody>
          <a:bodyPr/>
          <a:lstStyle/>
          <a:p>
            <a:r>
              <a:rPr lang="en-US" altLang="zh-CN" dirty="0"/>
              <a:t>3. Design of Vectra</a:t>
            </a:r>
            <a:endParaRPr lang="zh-CN" altLang="en-US" dirty="0"/>
          </a:p>
        </p:txBody>
      </p:sp>
      <p:pic>
        <p:nvPicPr>
          <p:cNvPr id="7" name="图片 6">
            <a:extLst>
              <a:ext uri="{FF2B5EF4-FFF2-40B4-BE49-F238E27FC236}">
                <a16:creationId xmlns:a16="http://schemas.microsoft.com/office/drawing/2014/main" id="{346A1D2D-F2B0-2BBC-89B9-DC02A3D9D03C}"/>
              </a:ext>
            </a:extLst>
          </p:cNvPr>
          <p:cNvPicPr>
            <a:picLocks noChangeAspect="1"/>
          </p:cNvPicPr>
          <p:nvPr/>
        </p:nvPicPr>
        <p:blipFill>
          <a:blip r:embed="rId3"/>
          <a:stretch>
            <a:fillRect/>
          </a:stretch>
        </p:blipFill>
        <p:spPr>
          <a:xfrm>
            <a:off x="2853691" y="3037782"/>
            <a:ext cx="5251720" cy="558829"/>
          </a:xfrm>
          <a:prstGeom prst="rect">
            <a:avLst/>
          </a:prstGeom>
        </p:spPr>
      </p:pic>
      <p:pic>
        <p:nvPicPr>
          <p:cNvPr id="9" name="图片 8">
            <a:extLst>
              <a:ext uri="{FF2B5EF4-FFF2-40B4-BE49-F238E27FC236}">
                <a16:creationId xmlns:a16="http://schemas.microsoft.com/office/drawing/2014/main" id="{7731279F-A085-493F-6B60-1E18FA0D2B67}"/>
              </a:ext>
            </a:extLst>
          </p:cNvPr>
          <p:cNvPicPr>
            <a:picLocks noChangeAspect="1"/>
          </p:cNvPicPr>
          <p:nvPr/>
        </p:nvPicPr>
        <p:blipFill>
          <a:blip r:embed="rId4"/>
          <a:stretch>
            <a:fillRect/>
          </a:stretch>
        </p:blipFill>
        <p:spPr>
          <a:xfrm>
            <a:off x="2812881" y="3685032"/>
            <a:ext cx="6566237" cy="476274"/>
          </a:xfrm>
          <a:prstGeom prst="rect">
            <a:avLst/>
          </a:prstGeom>
        </p:spPr>
      </p:pic>
      <p:pic>
        <p:nvPicPr>
          <p:cNvPr id="11" name="图片 10">
            <a:extLst>
              <a:ext uri="{FF2B5EF4-FFF2-40B4-BE49-F238E27FC236}">
                <a16:creationId xmlns:a16="http://schemas.microsoft.com/office/drawing/2014/main" id="{D93F2176-1966-7492-8B31-A746A80AFFF5}"/>
              </a:ext>
            </a:extLst>
          </p:cNvPr>
          <p:cNvPicPr>
            <a:picLocks noChangeAspect="1"/>
          </p:cNvPicPr>
          <p:nvPr/>
        </p:nvPicPr>
        <p:blipFill>
          <a:blip r:embed="rId5"/>
          <a:stretch>
            <a:fillRect/>
          </a:stretch>
        </p:blipFill>
        <p:spPr>
          <a:xfrm>
            <a:off x="2853691" y="4287449"/>
            <a:ext cx="3714941" cy="457223"/>
          </a:xfrm>
          <a:prstGeom prst="rect">
            <a:avLst/>
          </a:prstGeom>
        </p:spPr>
      </p:pic>
      <p:sp>
        <p:nvSpPr>
          <p:cNvPr id="8" name="文本框 7">
            <a:extLst>
              <a:ext uri="{FF2B5EF4-FFF2-40B4-BE49-F238E27FC236}">
                <a16:creationId xmlns:a16="http://schemas.microsoft.com/office/drawing/2014/main" id="{DE1BFFCF-EA05-6F7D-DD88-6E2C0C949820}"/>
              </a:ext>
            </a:extLst>
          </p:cNvPr>
          <p:cNvSpPr txBox="1"/>
          <p:nvPr/>
        </p:nvSpPr>
        <p:spPr>
          <a:xfrm>
            <a:off x="6865455" y="5539003"/>
            <a:ext cx="4488345" cy="523220"/>
          </a:xfrm>
          <a:prstGeom prst="rect">
            <a:avLst/>
          </a:prstGeom>
          <a:noFill/>
        </p:spPr>
        <p:txBody>
          <a:bodyPr wrap="none" rtlCol="0">
            <a:spAutoFit/>
          </a:bodyPr>
          <a:lstStyle/>
          <a:p>
            <a:pPr algn="ctr"/>
            <a:r>
              <a:rPr lang="zh-CN" altLang="en-US" sz="2800" b="1" dirty="0">
                <a:solidFill>
                  <a:srgbClr val="00B050"/>
                </a:solidFill>
              </a:rPr>
              <a:t>↓</a:t>
            </a:r>
            <a:r>
              <a:rPr lang="en-US" altLang="zh-CN" sz="2800" b="1" dirty="0">
                <a:solidFill>
                  <a:srgbClr val="00B050"/>
                </a:solidFill>
              </a:rPr>
              <a:t>99% </a:t>
            </a:r>
            <a:r>
              <a:rPr lang="en-US" altLang="zh-CN" sz="2800" dirty="0"/>
              <a:t>search time reduction</a:t>
            </a:r>
            <a:endParaRPr lang="zh-CN" altLang="en-US" sz="2800" dirty="0"/>
          </a:p>
        </p:txBody>
      </p:sp>
    </p:spTree>
    <p:extLst>
      <p:ext uri="{BB962C8B-B14F-4D97-AF65-F5344CB8AC3E}">
        <p14:creationId xmlns:p14="http://schemas.microsoft.com/office/powerpoint/2010/main" val="13110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8A9C-5E1F-823B-49F0-B8B712136DC1}"/>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0B257AB-8217-EDF6-502C-4061132C3B88}"/>
              </a:ext>
            </a:extLst>
          </p:cNvPr>
          <p:cNvSpPr>
            <a:spLocks noGrp="1"/>
          </p:cNvSpPr>
          <p:nvPr>
            <p:ph idx="1"/>
          </p:nvPr>
        </p:nvSpPr>
        <p:spPr>
          <a:xfrm>
            <a:off x="325967" y="1057387"/>
            <a:ext cx="11540067" cy="5550647"/>
          </a:xfrm>
        </p:spPr>
        <p:txBody>
          <a:bodyPr>
            <a:normAutofit/>
          </a:bodyPr>
          <a:lstStyle/>
          <a:p>
            <a:r>
              <a:rPr lang="en-US" altLang="zh-CN" dirty="0"/>
              <a:t>Ensuring correct program transformation</a:t>
            </a:r>
          </a:p>
          <a:p>
            <a:pPr lvl="1"/>
            <a:r>
              <a:rPr lang="en-US" altLang="zh-CN" dirty="0"/>
              <a:t>Instruction merging is </a:t>
            </a:r>
            <a:r>
              <a:rPr lang="en-US" altLang="zh-CN" b="1" dirty="0">
                <a:solidFill>
                  <a:srgbClr val="C00000"/>
                </a:solidFill>
              </a:rPr>
              <a:t>risky</a:t>
            </a:r>
          </a:p>
        </p:txBody>
      </p:sp>
      <p:sp>
        <p:nvSpPr>
          <p:cNvPr id="3" name="灯片编号占位符 2">
            <a:extLst>
              <a:ext uri="{FF2B5EF4-FFF2-40B4-BE49-F238E27FC236}">
                <a16:creationId xmlns:a16="http://schemas.microsoft.com/office/drawing/2014/main" id="{7A5305BF-8C16-5217-458B-E47252ED0C43}"/>
              </a:ext>
            </a:extLst>
          </p:cNvPr>
          <p:cNvSpPr>
            <a:spLocks noGrp="1"/>
          </p:cNvSpPr>
          <p:nvPr>
            <p:ph type="sldNum" sz="quarter" idx="12"/>
          </p:nvPr>
        </p:nvSpPr>
        <p:spPr/>
        <p:txBody>
          <a:bodyPr/>
          <a:lstStyle/>
          <a:p>
            <a:fld id="{84BCC322-D5A9-47A8-A5BE-5D9C2195FFDA}" type="slidenum">
              <a:rPr lang="zh-CN" altLang="en-US" smtClean="0"/>
              <a:pPr/>
              <a:t>14</a:t>
            </a:fld>
            <a:endParaRPr lang="zh-CN" altLang="en-US" dirty="0"/>
          </a:p>
        </p:txBody>
      </p:sp>
      <p:sp>
        <p:nvSpPr>
          <p:cNvPr id="5" name="标题 4">
            <a:extLst>
              <a:ext uri="{FF2B5EF4-FFF2-40B4-BE49-F238E27FC236}">
                <a16:creationId xmlns:a16="http://schemas.microsoft.com/office/drawing/2014/main" id="{27818975-92A6-7C3A-EFB9-E04604C3D27A}"/>
              </a:ext>
            </a:extLst>
          </p:cNvPr>
          <p:cNvSpPr>
            <a:spLocks noGrp="1"/>
          </p:cNvSpPr>
          <p:nvPr>
            <p:ph type="title"/>
          </p:nvPr>
        </p:nvSpPr>
        <p:spPr/>
        <p:txBody>
          <a:bodyPr/>
          <a:lstStyle/>
          <a:p>
            <a:r>
              <a:rPr lang="en-US" altLang="zh-CN" dirty="0"/>
              <a:t>3. Design of Vectra</a:t>
            </a:r>
            <a:endParaRPr lang="zh-CN" altLang="en-US" dirty="0"/>
          </a:p>
        </p:txBody>
      </p:sp>
      <p:graphicFrame>
        <p:nvGraphicFramePr>
          <p:cNvPr id="2" name="表格 1">
            <a:extLst>
              <a:ext uri="{FF2B5EF4-FFF2-40B4-BE49-F238E27FC236}">
                <a16:creationId xmlns:a16="http://schemas.microsoft.com/office/drawing/2014/main" id="{0396CE99-6CF8-FA3D-FE6E-C1ED855C4646}"/>
              </a:ext>
            </a:extLst>
          </p:cNvPr>
          <p:cNvGraphicFramePr>
            <a:graphicFrameLocks noGrp="1"/>
          </p:cNvGraphicFramePr>
          <p:nvPr>
            <p:extLst>
              <p:ext uri="{D42A27DB-BD31-4B8C-83A1-F6EECF244321}">
                <p14:modId xmlns:p14="http://schemas.microsoft.com/office/powerpoint/2010/main" val="3158720807"/>
              </p:ext>
            </p:extLst>
          </p:nvPr>
        </p:nvGraphicFramePr>
        <p:xfrm>
          <a:off x="1468703" y="3001585"/>
          <a:ext cx="1884618" cy="1895040"/>
        </p:xfrm>
        <a:graphic>
          <a:graphicData uri="http://schemas.openxmlformats.org/drawingml/2006/table">
            <a:tbl>
              <a:tblPr firstRow="1" bandRow="1">
                <a:tableStyleId>{5C22544A-7EE6-4342-B048-85BDC9FD1C3A}</a:tableStyleId>
              </a:tblPr>
              <a:tblGrid>
                <a:gridCol w="1884618">
                  <a:extLst>
                    <a:ext uri="{9D8B030D-6E8A-4147-A177-3AD203B41FA5}">
                      <a16:colId xmlns:a16="http://schemas.microsoft.com/office/drawing/2014/main" val="4066974396"/>
                    </a:ext>
                  </a:extLst>
                </a:gridCol>
              </a:tblGrid>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ISUB_R, R0, R1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74831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R2, R3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273"/>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306988"/>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R4, R5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177044"/>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rgbClr val="0000FF"/>
                          </a:solidFill>
                          <a:latin typeface="Consolas" panose="020B0609020204030204" pitchFamily="49" charset="0"/>
                          <a:cs typeface="Consolas" panose="020B0609020204030204" pitchFamily="49" charset="0"/>
                        </a:rPr>
                        <a:t>CBRANCH, R2</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51756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R6, R7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56089"/>
                  </a:ext>
                </a:extLst>
              </a:tr>
            </a:tbl>
          </a:graphicData>
        </a:graphic>
      </p:graphicFrame>
      <p:sp>
        <p:nvSpPr>
          <p:cNvPr id="15" name="任意形状 71">
            <a:extLst>
              <a:ext uri="{FF2B5EF4-FFF2-40B4-BE49-F238E27FC236}">
                <a16:creationId xmlns:a16="http://schemas.microsoft.com/office/drawing/2014/main" id="{7A64B94B-C53B-9507-0F02-0E5BC2BECA24}"/>
              </a:ext>
            </a:extLst>
          </p:cNvPr>
          <p:cNvSpPr/>
          <p:nvPr/>
        </p:nvSpPr>
        <p:spPr>
          <a:xfrm>
            <a:off x="1359135" y="3444972"/>
            <a:ext cx="109567" cy="1005108"/>
          </a:xfrm>
          <a:custGeom>
            <a:avLst/>
            <a:gdLst>
              <a:gd name="connsiteX0" fmla="*/ 169468 w 169468"/>
              <a:gd name="connsiteY0" fmla="*/ 508000 h 508000"/>
              <a:gd name="connsiteX1" fmla="*/ 135 w 169468"/>
              <a:gd name="connsiteY1" fmla="*/ 270933 h 508000"/>
              <a:gd name="connsiteX2" fmla="*/ 146891 w 169468"/>
              <a:gd name="connsiteY2" fmla="*/ 0 h 508000"/>
            </a:gdLst>
            <a:ahLst/>
            <a:cxnLst>
              <a:cxn ang="0">
                <a:pos x="connsiteX0" y="connsiteY0"/>
              </a:cxn>
              <a:cxn ang="0">
                <a:pos x="connsiteX1" y="connsiteY1"/>
              </a:cxn>
              <a:cxn ang="0">
                <a:pos x="connsiteX2" y="connsiteY2"/>
              </a:cxn>
            </a:cxnLst>
            <a:rect l="l" t="t" r="r" b="b"/>
            <a:pathLst>
              <a:path w="169468" h="508000">
                <a:moveTo>
                  <a:pt x="169468" y="508000"/>
                </a:moveTo>
                <a:cubicBezTo>
                  <a:pt x="86683" y="431800"/>
                  <a:pt x="3898" y="355600"/>
                  <a:pt x="135" y="270933"/>
                </a:cubicBezTo>
                <a:cubicBezTo>
                  <a:pt x="-3628" y="186266"/>
                  <a:pt x="71631" y="93133"/>
                  <a:pt x="146891" y="0"/>
                </a:cubicBezTo>
              </a:path>
            </a:pathLst>
          </a:custGeom>
          <a:noFill/>
          <a:ln w="38100">
            <a:solidFill>
              <a:srgbClr val="00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08C84EEB-740A-759B-F2BF-524AF28ABDDF}"/>
              </a:ext>
            </a:extLst>
          </p:cNvPr>
          <p:cNvSpPr/>
          <p:nvPr/>
        </p:nvSpPr>
        <p:spPr>
          <a:xfrm>
            <a:off x="1293704" y="5457351"/>
            <a:ext cx="2234616" cy="1385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err="1">
                <a:solidFill>
                  <a:schemeClr val="tx1"/>
                </a:solidFill>
                <a:latin typeface="Calibri" panose="020F0502020204030204" pitchFamily="34" charset="0"/>
                <a:ea typeface="Calibri" panose="020F0502020204030204" pitchFamily="34" charset="0"/>
                <a:cs typeface="Calibri" panose="020F0502020204030204" pitchFamily="34" charset="0"/>
              </a:rPr>
              <a:t>RandomX</a:t>
            </a: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 Instructions</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17" name="矩形 16">
            <a:extLst>
              <a:ext uri="{FF2B5EF4-FFF2-40B4-BE49-F238E27FC236}">
                <a16:creationId xmlns:a16="http://schemas.microsoft.com/office/drawing/2014/main" id="{142F0327-1C7F-C3CF-34D5-9D053C80347A}"/>
              </a:ext>
            </a:extLst>
          </p:cNvPr>
          <p:cNvSpPr/>
          <p:nvPr/>
        </p:nvSpPr>
        <p:spPr>
          <a:xfrm>
            <a:off x="4126489" y="5450814"/>
            <a:ext cx="2302691" cy="139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Element Propagations</a:t>
            </a:r>
            <a:endParaRPr lang="zh-CN" altLang="en-US" i="1" baseline="-25000" dirty="0">
              <a:solidFill>
                <a:schemeClr val="tx1"/>
              </a:solidFill>
              <a:latin typeface="Calibri" panose="020F0502020204030204" pitchFamily="34" charset="0"/>
              <a:cs typeface="Calibri" panose="020F0502020204030204" pitchFamily="34" charset="0"/>
            </a:endParaRPr>
          </a:p>
        </p:txBody>
      </p:sp>
      <p:grpSp>
        <p:nvGrpSpPr>
          <p:cNvPr id="18" name="组合 17">
            <a:extLst>
              <a:ext uri="{FF2B5EF4-FFF2-40B4-BE49-F238E27FC236}">
                <a16:creationId xmlns:a16="http://schemas.microsoft.com/office/drawing/2014/main" id="{0BB4E980-2E9D-B7AC-DABF-34CE07D1DBA7}"/>
              </a:ext>
            </a:extLst>
          </p:cNvPr>
          <p:cNvGrpSpPr/>
          <p:nvPr/>
        </p:nvGrpSpPr>
        <p:grpSpPr>
          <a:xfrm>
            <a:off x="4329594" y="2888617"/>
            <a:ext cx="1905443" cy="2120975"/>
            <a:chOff x="2820146" y="921821"/>
            <a:chExt cx="1362555" cy="1516679"/>
          </a:xfrm>
        </p:grpSpPr>
        <p:grpSp>
          <p:nvGrpSpPr>
            <p:cNvPr id="19" name="组合 18">
              <a:extLst>
                <a:ext uri="{FF2B5EF4-FFF2-40B4-BE49-F238E27FC236}">
                  <a16:creationId xmlns:a16="http://schemas.microsoft.com/office/drawing/2014/main" id="{1EB375F8-78AA-058F-A2F2-F65CF4DC094B}"/>
                </a:ext>
              </a:extLst>
            </p:cNvPr>
            <p:cNvGrpSpPr/>
            <p:nvPr/>
          </p:nvGrpSpPr>
          <p:grpSpPr>
            <a:xfrm>
              <a:off x="2820146" y="921821"/>
              <a:ext cx="1362555" cy="689142"/>
              <a:chOff x="2159706" y="948879"/>
              <a:chExt cx="2078194" cy="1051091"/>
            </a:xfrm>
          </p:grpSpPr>
          <p:cxnSp>
            <p:nvCxnSpPr>
              <p:cNvPr id="47" name="直线箭头连接符 18">
                <a:extLst>
                  <a:ext uri="{FF2B5EF4-FFF2-40B4-BE49-F238E27FC236}">
                    <a16:creationId xmlns:a16="http://schemas.microsoft.com/office/drawing/2014/main" id="{91AA12EB-8925-FC1C-9720-C144444860DE}"/>
                  </a:ext>
                </a:extLst>
              </p:cNvPr>
              <p:cNvCxnSpPr>
                <a:cxnSpLocks/>
                <a:stCxn id="64" idx="2"/>
                <a:endCxn id="58" idx="0"/>
              </p:cNvCxnSpPr>
              <p:nvPr/>
            </p:nvCxnSpPr>
            <p:spPr>
              <a:xfrm flipH="1">
                <a:off x="3759655" y="1311361"/>
                <a:ext cx="249876" cy="326128"/>
              </a:xfrm>
              <a:prstGeom prst="straightConnector1">
                <a:avLst/>
              </a:prstGeom>
              <a:ln w="28575" cmpd="tri">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48" name="直线箭头连接符 18">
                <a:extLst>
                  <a:ext uri="{FF2B5EF4-FFF2-40B4-BE49-F238E27FC236}">
                    <a16:creationId xmlns:a16="http://schemas.microsoft.com/office/drawing/2014/main" id="{928CA519-7635-D529-28FD-147DA2DBB5BB}"/>
                  </a:ext>
                </a:extLst>
              </p:cNvPr>
              <p:cNvCxnSpPr>
                <a:cxnSpLocks/>
                <a:stCxn id="72" idx="2"/>
                <a:endCxn id="60" idx="0"/>
              </p:cNvCxnSpPr>
              <p:nvPr/>
            </p:nvCxnSpPr>
            <p:spPr>
              <a:xfrm>
                <a:off x="2388078" y="1311467"/>
                <a:ext cx="250941" cy="326128"/>
              </a:xfrm>
              <a:prstGeom prst="straightConnector1">
                <a:avLst/>
              </a:prstGeom>
              <a:ln w="28575">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直线箭头连接符 18">
                <a:extLst>
                  <a:ext uri="{FF2B5EF4-FFF2-40B4-BE49-F238E27FC236}">
                    <a16:creationId xmlns:a16="http://schemas.microsoft.com/office/drawing/2014/main" id="{3C8CA4F4-8AFB-1260-36F6-36B68CE0210C}"/>
                  </a:ext>
                </a:extLst>
              </p:cNvPr>
              <p:cNvCxnSpPr>
                <a:cxnSpLocks/>
                <a:stCxn id="66" idx="2"/>
                <a:endCxn id="58" idx="0"/>
              </p:cNvCxnSpPr>
              <p:nvPr/>
            </p:nvCxnSpPr>
            <p:spPr>
              <a:xfrm>
                <a:off x="3511547" y="1311361"/>
                <a:ext cx="248108" cy="326128"/>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50" name="直线箭头连接符 18">
                <a:extLst>
                  <a:ext uri="{FF2B5EF4-FFF2-40B4-BE49-F238E27FC236}">
                    <a16:creationId xmlns:a16="http://schemas.microsoft.com/office/drawing/2014/main" id="{C106ED36-FA00-43FA-4738-C8F1B09C9793}"/>
                  </a:ext>
                </a:extLst>
              </p:cNvPr>
              <p:cNvCxnSpPr>
                <a:cxnSpLocks/>
                <a:stCxn id="70" idx="2"/>
                <a:endCxn id="60" idx="0"/>
              </p:cNvCxnSpPr>
              <p:nvPr/>
            </p:nvCxnSpPr>
            <p:spPr>
              <a:xfrm flipH="1">
                <a:off x="2639019" y="1311254"/>
                <a:ext cx="247043" cy="326341"/>
              </a:xfrm>
              <a:prstGeom prst="straightConnector1">
                <a:avLst/>
              </a:prstGeom>
              <a:ln w="28575" cmpd="tri">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D6154257-285D-7B54-CD06-4C7004D24011}"/>
                  </a:ext>
                </a:extLst>
              </p:cNvPr>
              <p:cNvGrpSpPr/>
              <p:nvPr/>
            </p:nvGrpSpPr>
            <p:grpSpPr>
              <a:xfrm>
                <a:off x="2159706" y="948879"/>
                <a:ext cx="958624" cy="362588"/>
                <a:chOff x="1513438" y="1282879"/>
                <a:chExt cx="958624" cy="362588"/>
              </a:xfrm>
            </p:grpSpPr>
            <p:grpSp>
              <p:nvGrpSpPr>
                <p:cNvPr id="67" name="组合 66">
                  <a:extLst>
                    <a:ext uri="{FF2B5EF4-FFF2-40B4-BE49-F238E27FC236}">
                      <a16:creationId xmlns:a16="http://schemas.microsoft.com/office/drawing/2014/main" id="{93B544E7-F3F2-17A8-F1F4-C3E50B79EFC0}"/>
                    </a:ext>
                  </a:extLst>
                </p:cNvPr>
                <p:cNvGrpSpPr/>
                <p:nvPr/>
              </p:nvGrpSpPr>
              <p:grpSpPr>
                <a:xfrm>
                  <a:off x="1513438" y="1283092"/>
                  <a:ext cx="456742" cy="362375"/>
                  <a:chOff x="1513438" y="1283092"/>
                  <a:chExt cx="456742" cy="362375"/>
                </a:xfrm>
              </p:grpSpPr>
              <p:sp>
                <p:nvSpPr>
                  <p:cNvPr id="71" name="矩形 70">
                    <a:extLst>
                      <a:ext uri="{FF2B5EF4-FFF2-40B4-BE49-F238E27FC236}">
                        <a16:creationId xmlns:a16="http://schemas.microsoft.com/office/drawing/2014/main" id="{5B87F0DA-0DF4-8479-E17E-41342A13F563}"/>
                      </a:ext>
                    </a:extLst>
                  </p:cNvPr>
                  <p:cNvSpPr/>
                  <p:nvPr/>
                </p:nvSpPr>
                <p:spPr>
                  <a:xfrm>
                    <a:off x="1513438" y="129736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72" name="矩形 71">
                    <a:extLst>
                      <a:ext uri="{FF2B5EF4-FFF2-40B4-BE49-F238E27FC236}">
                        <a16:creationId xmlns:a16="http://schemas.microsoft.com/office/drawing/2014/main" id="{12BA459D-FEE6-AC72-48C9-FF513FC494CC}"/>
                      </a:ext>
                    </a:extLst>
                  </p:cNvPr>
                  <p:cNvSpPr/>
                  <p:nvPr/>
                </p:nvSpPr>
                <p:spPr>
                  <a:xfrm>
                    <a:off x="1560622" y="1283092"/>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68" name="组合 67">
                  <a:extLst>
                    <a:ext uri="{FF2B5EF4-FFF2-40B4-BE49-F238E27FC236}">
                      <a16:creationId xmlns:a16="http://schemas.microsoft.com/office/drawing/2014/main" id="{F68A14BA-D25E-3DB3-5BBF-50123A4B4FF0}"/>
                    </a:ext>
                  </a:extLst>
                </p:cNvPr>
                <p:cNvGrpSpPr/>
                <p:nvPr/>
              </p:nvGrpSpPr>
              <p:grpSpPr>
                <a:xfrm>
                  <a:off x="2015320" y="1282879"/>
                  <a:ext cx="456742" cy="362375"/>
                  <a:chOff x="2015320" y="1282879"/>
                  <a:chExt cx="456742" cy="362375"/>
                </a:xfrm>
              </p:grpSpPr>
              <p:sp>
                <p:nvSpPr>
                  <p:cNvPr id="69" name="矩形 68">
                    <a:extLst>
                      <a:ext uri="{FF2B5EF4-FFF2-40B4-BE49-F238E27FC236}">
                        <a16:creationId xmlns:a16="http://schemas.microsoft.com/office/drawing/2014/main" id="{1F3348F8-B1C3-2F2B-87A6-196EAEC59034}"/>
                      </a:ext>
                    </a:extLst>
                  </p:cNvPr>
                  <p:cNvSpPr/>
                  <p:nvPr/>
                </p:nvSpPr>
                <p:spPr>
                  <a:xfrm>
                    <a:off x="2015320"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70" name="矩形 69">
                    <a:extLst>
                      <a:ext uri="{FF2B5EF4-FFF2-40B4-BE49-F238E27FC236}">
                        <a16:creationId xmlns:a16="http://schemas.microsoft.com/office/drawing/2014/main" id="{E69F3D4A-C752-F822-31CF-6C96C5BD6A4D}"/>
                      </a:ext>
                    </a:extLst>
                  </p:cNvPr>
                  <p:cNvSpPr/>
                  <p:nvPr/>
                </p:nvSpPr>
                <p:spPr>
                  <a:xfrm>
                    <a:off x="2058606" y="128287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52" name="组合 51">
                <a:extLst>
                  <a:ext uri="{FF2B5EF4-FFF2-40B4-BE49-F238E27FC236}">
                    <a16:creationId xmlns:a16="http://schemas.microsoft.com/office/drawing/2014/main" id="{1429FE73-00DF-29CD-938B-7735CCB7D375}"/>
                  </a:ext>
                </a:extLst>
              </p:cNvPr>
              <p:cNvGrpSpPr/>
              <p:nvPr/>
            </p:nvGrpSpPr>
            <p:grpSpPr>
              <a:xfrm>
                <a:off x="3285444" y="948986"/>
                <a:ext cx="952456" cy="362375"/>
                <a:chOff x="2852432" y="1282986"/>
                <a:chExt cx="952456" cy="362375"/>
              </a:xfrm>
            </p:grpSpPr>
            <p:grpSp>
              <p:nvGrpSpPr>
                <p:cNvPr id="61" name="组合 60">
                  <a:extLst>
                    <a:ext uri="{FF2B5EF4-FFF2-40B4-BE49-F238E27FC236}">
                      <a16:creationId xmlns:a16="http://schemas.microsoft.com/office/drawing/2014/main" id="{FA0A51D9-8883-AC87-9E83-E5C1ECA59C59}"/>
                    </a:ext>
                  </a:extLst>
                </p:cNvPr>
                <p:cNvGrpSpPr/>
                <p:nvPr/>
              </p:nvGrpSpPr>
              <p:grpSpPr>
                <a:xfrm>
                  <a:off x="2852432" y="1282986"/>
                  <a:ext cx="456742" cy="362375"/>
                  <a:chOff x="2852432" y="1282986"/>
                  <a:chExt cx="456742" cy="362375"/>
                </a:xfrm>
              </p:grpSpPr>
              <p:sp>
                <p:nvSpPr>
                  <p:cNvPr id="65" name="矩形 64">
                    <a:extLst>
                      <a:ext uri="{FF2B5EF4-FFF2-40B4-BE49-F238E27FC236}">
                        <a16:creationId xmlns:a16="http://schemas.microsoft.com/office/drawing/2014/main" id="{7E709C8B-93EF-89F6-0990-7E40AF123002}"/>
                      </a:ext>
                    </a:extLst>
                  </p:cNvPr>
                  <p:cNvSpPr/>
                  <p:nvPr/>
                </p:nvSpPr>
                <p:spPr>
                  <a:xfrm>
                    <a:off x="2852432"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6" name="矩形 65">
                    <a:extLst>
                      <a:ext uri="{FF2B5EF4-FFF2-40B4-BE49-F238E27FC236}">
                        <a16:creationId xmlns:a16="http://schemas.microsoft.com/office/drawing/2014/main" id="{E48EEFCF-8D15-56D4-0F6F-DC00789F5ECE}"/>
                      </a:ext>
                    </a:extLst>
                  </p:cNvPr>
                  <p:cNvSpPr/>
                  <p:nvPr/>
                </p:nvSpPr>
                <p:spPr>
                  <a:xfrm>
                    <a:off x="2897347"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62" name="组合 61">
                  <a:extLst>
                    <a:ext uri="{FF2B5EF4-FFF2-40B4-BE49-F238E27FC236}">
                      <a16:creationId xmlns:a16="http://schemas.microsoft.com/office/drawing/2014/main" id="{04EF8CB2-D60F-4787-D5AE-8D95F277916F}"/>
                    </a:ext>
                  </a:extLst>
                </p:cNvPr>
                <p:cNvGrpSpPr/>
                <p:nvPr/>
              </p:nvGrpSpPr>
              <p:grpSpPr>
                <a:xfrm>
                  <a:off x="3348146" y="1282986"/>
                  <a:ext cx="456742" cy="362375"/>
                  <a:chOff x="3348146" y="1282986"/>
                  <a:chExt cx="456742" cy="362375"/>
                </a:xfrm>
              </p:grpSpPr>
              <p:sp>
                <p:nvSpPr>
                  <p:cNvPr id="63" name="矩形 62">
                    <a:extLst>
                      <a:ext uri="{FF2B5EF4-FFF2-40B4-BE49-F238E27FC236}">
                        <a16:creationId xmlns:a16="http://schemas.microsoft.com/office/drawing/2014/main" id="{4627919A-36B6-3296-7C2F-D047E428FED2}"/>
                      </a:ext>
                    </a:extLst>
                  </p:cNvPr>
                  <p:cNvSpPr/>
                  <p:nvPr/>
                </p:nvSpPr>
                <p:spPr>
                  <a:xfrm>
                    <a:off x="3348146"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3</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4" name="矩形 63">
                    <a:extLst>
                      <a:ext uri="{FF2B5EF4-FFF2-40B4-BE49-F238E27FC236}">
                        <a16:creationId xmlns:a16="http://schemas.microsoft.com/office/drawing/2014/main" id="{A0A6CE0F-1E38-0929-E698-381A11347B94}"/>
                      </a:ext>
                    </a:extLst>
                  </p:cNvPr>
                  <p:cNvSpPr/>
                  <p:nvPr/>
                </p:nvSpPr>
                <p:spPr>
                  <a:xfrm>
                    <a:off x="3395331"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53" name="组合 52">
                <a:extLst>
                  <a:ext uri="{FF2B5EF4-FFF2-40B4-BE49-F238E27FC236}">
                    <a16:creationId xmlns:a16="http://schemas.microsoft.com/office/drawing/2014/main" id="{8691666A-3408-BE06-1A71-BAF3B19C21C3}"/>
                  </a:ext>
                </a:extLst>
              </p:cNvPr>
              <p:cNvGrpSpPr/>
              <p:nvPr/>
            </p:nvGrpSpPr>
            <p:grpSpPr>
              <a:xfrm>
                <a:off x="2410647" y="1637595"/>
                <a:ext cx="456742" cy="362375"/>
                <a:chOff x="1513438" y="1971595"/>
                <a:chExt cx="456742" cy="362375"/>
              </a:xfrm>
            </p:grpSpPr>
            <p:sp>
              <p:nvSpPr>
                <p:cNvPr id="59" name="矩形 58">
                  <a:extLst>
                    <a:ext uri="{FF2B5EF4-FFF2-40B4-BE49-F238E27FC236}">
                      <a16:creationId xmlns:a16="http://schemas.microsoft.com/office/drawing/2014/main" id="{6962DA7A-A3F1-E194-1C20-7AA3D5B5A063}"/>
                    </a:ext>
                  </a:extLst>
                </p:cNvPr>
                <p:cNvSpPr/>
                <p:nvPr/>
              </p:nvSpPr>
              <p:spPr>
                <a:xfrm>
                  <a:off x="1513438" y="19858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0" name="矩形 59">
                  <a:extLst>
                    <a:ext uri="{FF2B5EF4-FFF2-40B4-BE49-F238E27FC236}">
                      <a16:creationId xmlns:a16="http://schemas.microsoft.com/office/drawing/2014/main" id="{C9DA72FA-93C0-A6A9-BB5C-E3FF8FDC4F3A}"/>
                    </a:ext>
                  </a:extLst>
                </p:cNvPr>
                <p:cNvSpPr/>
                <p:nvPr/>
              </p:nvSpPr>
              <p:spPr>
                <a:xfrm>
                  <a:off x="1560622" y="1971595"/>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54" name="组合 53">
                <a:extLst>
                  <a:ext uri="{FF2B5EF4-FFF2-40B4-BE49-F238E27FC236}">
                    <a16:creationId xmlns:a16="http://schemas.microsoft.com/office/drawing/2014/main" id="{EA018B2B-F4FE-6705-A0C5-5F307A707067}"/>
                  </a:ext>
                </a:extLst>
              </p:cNvPr>
              <p:cNvGrpSpPr/>
              <p:nvPr/>
            </p:nvGrpSpPr>
            <p:grpSpPr>
              <a:xfrm>
                <a:off x="3533301" y="1637489"/>
                <a:ext cx="456742" cy="362375"/>
                <a:chOff x="2852181" y="1971489"/>
                <a:chExt cx="456742" cy="362375"/>
              </a:xfrm>
            </p:grpSpPr>
            <p:sp>
              <p:nvSpPr>
                <p:cNvPr id="57" name="矩形 56">
                  <a:extLst>
                    <a:ext uri="{FF2B5EF4-FFF2-40B4-BE49-F238E27FC236}">
                      <a16:creationId xmlns:a16="http://schemas.microsoft.com/office/drawing/2014/main" id="{DCA52A80-8A6C-515D-6E53-0925F5415373}"/>
                    </a:ext>
                  </a:extLst>
                </p:cNvPr>
                <p:cNvSpPr/>
                <p:nvPr/>
              </p:nvSpPr>
              <p:spPr>
                <a:xfrm>
                  <a:off x="2852181" y="1985869"/>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58" name="矩形 57">
                  <a:extLst>
                    <a:ext uri="{FF2B5EF4-FFF2-40B4-BE49-F238E27FC236}">
                      <a16:creationId xmlns:a16="http://schemas.microsoft.com/office/drawing/2014/main" id="{F8A4BBF3-2DB1-0EE8-EDB1-55ABE77B6D1D}"/>
                    </a:ext>
                  </a:extLst>
                </p:cNvPr>
                <p:cNvSpPr/>
                <p:nvPr/>
              </p:nvSpPr>
              <p:spPr>
                <a:xfrm>
                  <a:off x="2897347" y="197148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55" name="矩形 54">
                <a:extLst>
                  <a:ext uri="{FF2B5EF4-FFF2-40B4-BE49-F238E27FC236}">
                    <a16:creationId xmlns:a16="http://schemas.microsoft.com/office/drawing/2014/main" id="{D829CFA3-6B37-8F2D-5022-D8686E150C60}"/>
                  </a:ext>
                </a:extLst>
              </p:cNvPr>
              <p:cNvSpPr/>
              <p:nvPr/>
            </p:nvSpPr>
            <p:spPr>
              <a:xfrm>
                <a:off x="2410647" y="1306797"/>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7030A0"/>
                    </a:solidFill>
                    <a:latin typeface="Calibri" panose="020F0502020204030204" pitchFamily="34" charset="0"/>
                    <a:cs typeface="Calibri" panose="020F0502020204030204" pitchFamily="34" charset="0"/>
                  </a:rPr>
                  <a:t>-</a:t>
                </a:r>
                <a:endParaRPr lang="zh-CN" altLang="en-US" dirty="0">
                  <a:solidFill>
                    <a:srgbClr val="7030A0"/>
                  </a:solidFill>
                  <a:latin typeface="Calibri" panose="020F0502020204030204" pitchFamily="34" charset="0"/>
                  <a:cs typeface="Calibri" panose="020F0502020204030204" pitchFamily="34" charset="0"/>
                </a:endParaRPr>
              </a:p>
            </p:txBody>
          </p:sp>
          <p:sp>
            <p:nvSpPr>
              <p:cNvPr id="56" name="矩形 55">
                <a:extLst>
                  <a:ext uri="{FF2B5EF4-FFF2-40B4-BE49-F238E27FC236}">
                    <a16:creationId xmlns:a16="http://schemas.microsoft.com/office/drawing/2014/main" id="{BC457AB0-40A0-F8C2-6B8C-D50DD63C3CE1}"/>
                  </a:ext>
                </a:extLst>
              </p:cNvPr>
              <p:cNvSpPr/>
              <p:nvPr/>
            </p:nvSpPr>
            <p:spPr>
              <a:xfrm>
                <a:off x="3533301" y="1306585"/>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FF9900"/>
                    </a:solidFill>
                    <a:latin typeface="Calibri" panose="020F0502020204030204" pitchFamily="34" charset="0"/>
                    <a:cs typeface="Calibri" panose="020F0502020204030204" pitchFamily="34" charset="0"/>
                  </a:rPr>
                  <a:t>-</a:t>
                </a:r>
                <a:endParaRPr lang="zh-CN" altLang="en-US" dirty="0">
                  <a:solidFill>
                    <a:srgbClr val="FF9900"/>
                  </a:solidFill>
                  <a:latin typeface="Calibri" panose="020F0502020204030204" pitchFamily="34" charset="0"/>
                  <a:cs typeface="Calibri" panose="020F0502020204030204" pitchFamily="34" charset="0"/>
                </a:endParaRPr>
              </a:p>
            </p:txBody>
          </p:sp>
        </p:grpSp>
        <p:grpSp>
          <p:nvGrpSpPr>
            <p:cNvPr id="20" name="组合 19">
              <a:extLst>
                <a:ext uri="{FF2B5EF4-FFF2-40B4-BE49-F238E27FC236}">
                  <a16:creationId xmlns:a16="http://schemas.microsoft.com/office/drawing/2014/main" id="{07D6F55E-8374-D7B8-540C-6275E3DBEB7F}"/>
                </a:ext>
              </a:extLst>
            </p:cNvPr>
            <p:cNvGrpSpPr/>
            <p:nvPr/>
          </p:nvGrpSpPr>
          <p:grpSpPr>
            <a:xfrm>
              <a:off x="2820146" y="1749358"/>
              <a:ext cx="1362555" cy="689142"/>
              <a:chOff x="2159706" y="948879"/>
              <a:chExt cx="2078194" cy="1051091"/>
            </a:xfrm>
          </p:grpSpPr>
          <p:cxnSp>
            <p:nvCxnSpPr>
              <p:cNvPr id="21" name="直线箭头连接符 18">
                <a:extLst>
                  <a:ext uri="{FF2B5EF4-FFF2-40B4-BE49-F238E27FC236}">
                    <a16:creationId xmlns:a16="http://schemas.microsoft.com/office/drawing/2014/main" id="{B15001F5-E099-DB9A-B323-13AE1E30BAC7}"/>
                  </a:ext>
                </a:extLst>
              </p:cNvPr>
              <p:cNvCxnSpPr>
                <a:cxnSpLocks/>
                <a:stCxn id="38" idx="2"/>
                <a:endCxn id="32" idx="0"/>
              </p:cNvCxnSpPr>
              <p:nvPr/>
            </p:nvCxnSpPr>
            <p:spPr>
              <a:xfrm flipH="1">
                <a:off x="3759655" y="1311361"/>
                <a:ext cx="249876" cy="326128"/>
              </a:xfrm>
              <a:prstGeom prst="straightConnector1">
                <a:avLst/>
              </a:prstGeom>
              <a:ln w="28575" cmpd="tri">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直线箭头连接符 18">
                <a:extLst>
                  <a:ext uri="{FF2B5EF4-FFF2-40B4-BE49-F238E27FC236}">
                    <a16:creationId xmlns:a16="http://schemas.microsoft.com/office/drawing/2014/main" id="{81528BEC-280C-5CB4-8BEC-AB1690E0FA97}"/>
                  </a:ext>
                </a:extLst>
              </p:cNvPr>
              <p:cNvCxnSpPr>
                <a:cxnSpLocks/>
                <a:stCxn id="46" idx="2"/>
                <a:endCxn id="34" idx="0"/>
              </p:cNvCxnSpPr>
              <p:nvPr/>
            </p:nvCxnSpPr>
            <p:spPr>
              <a:xfrm>
                <a:off x="2388078" y="1311467"/>
                <a:ext cx="250941" cy="326128"/>
              </a:xfrm>
              <a:prstGeom prst="straightConnector1">
                <a:avLst/>
              </a:prstGeom>
              <a:ln w="28575">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直线箭头连接符 18">
                <a:extLst>
                  <a:ext uri="{FF2B5EF4-FFF2-40B4-BE49-F238E27FC236}">
                    <a16:creationId xmlns:a16="http://schemas.microsoft.com/office/drawing/2014/main" id="{B460F120-6787-DDCF-180D-297DAAB09F7E}"/>
                  </a:ext>
                </a:extLst>
              </p:cNvPr>
              <p:cNvCxnSpPr>
                <a:cxnSpLocks/>
                <a:stCxn id="40" idx="2"/>
                <a:endCxn id="32" idx="0"/>
              </p:cNvCxnSpPr>
              <p:nvPr/>
            </p:nvCxnSpPr>
            <p:spPr>
              <a:xfrm>
                <a:off x="3511547" y="1311361"/>
                <a:ext cx="248108" cy="326128"/>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4" name="直线箭头连接符 18">
                <a:extLst>
                  <a:ext uri="{FF2B5EF4-FFF2-40B4-BE49-F238E27FC236}">
                    <a16:creationId xmlns:a16="http://schemas.microsoft.com/office/drawing/2014/main" id="{A9637488-1006-A9D5-DA86-871BE38FE174}"/>
                  </a:ext>
                </a:extLst>
              </p:cNvPr>
              <p:cNvCxnSpPr>
                <a:cxnSpLocks/>
                <a:stCxn id="44" idx="2"/>
                <a:endCxn id="34" idx="0"/>
              </p:cNvCxnSpPr>
              <p:nvPr/>
            </p:nvCxnSpPr>
            <p:spPr>
              <a:xfrm flipH="1">
                <a:off x="2639019" y="1311254"/>
                <a:ext cx="247043" cy="326341"/>
              </a:xfrm>
              <a:prstGeom prst="straightConnector1">
                <a:avLst/>
              </a:prstGeom>
              <a:ln w="28575" cmpd="tri">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C729AB14-AD6D-D4C6-37CD-48242C1CDC15}"/>
                  </a:ext>
                </a:extLst>
              </p:cNvPr>
              <p:cNvGrpSpPr/>
              <p:nvPr/>
            </p:nvGrpSpPr>
            <p:grpSpPr>
              <a:xfrm>
                <a:off x="2159706" y="948879"/>
                <a:ext cx="958624" cy="362588"/>
                <a:chOff x="1513438" y="1282879"/>
                <a:chExt cx="958624" cy="362588"/>
              </a:xfrm>
            </p:grpSpPr>
            <p:grpSp>
              <p:nvGrpSpPr>
                <p:cNvPr id="41" name="组合 40">
                  <a:extLst>
                    <a:ext uri="{FF2B5EF4-FFF2-40B4-BE49-F238E27FC236}">
                      <a16:creationId xmlns:a16="http://schemas.microsoft.com/office/drawing/2014/main" id="{A1DFA732-C8A2-50E1-DB4E-4DA48D9CE04E}"/>
                    </a:ext>
                  </a:extLst>
                </p:cNvPr>
                <p:cNvGrpSpPr/>
                <p:nvPr/>
              </p:nvGrpSpPr>
              <p:grpSpPr>
                <a:xfrm>
                  <a:off x="1513438" y="1283092"/>
                  <a:ext cx="456742" cy="362375"/>
                  <a:chOff x="1513438" y="1283092"/>
                  <a:chExt cx="456742" cy="362375"/>
                </a:xfrm>
              </p:grpSpPr>
              <p:sp>
                <p:nvSpPr>
                  <p:cNvPr id="45" name="矩形 44">
                    <a:extLst>
                      <a:ext uri="{FF2B5EF4-FFF2-40B4-BE49-F238E27FC236}">
                        <a16:creationId xmlns:a16="http://schemas.microsoft.com/office/drawing/2014/main" id="{98F0629F-9EBB-2C05-D80A-45417F7F7929}"/>
                      </a:ext>
                    </a:extLst>
                  </p:cNvPr>
                  <p:cNvSpPr/>
                  <p:nvPr/>
                </p:nvSpPr>
                <p:spPr>
                  <a:xfrm>
                    <a:off x="1513438" y="129736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6" name="矩形 45">
                    <a:extLst>
                      <a:ext uri="{FF2B5EF4-FFF2-40B4-BE49-F238E27FC236}">
                        <a16:creationId xmlns:a16="http://schemas.microsoft.com/office/drawing/2014/main" id="{48A1FEA5-DE07-0877-67CB-D69FEBB584A2}"/>
                      </a:ext>
                    </a:extLst>
                  </p:cNvPr>
                  <p:cNvSpPr/>
                  <p:nvPr/>
                </p:nvSpPr>
                <p:spPr>
                  <a:xfrm>
                    <a:off x="1560622" y="1283092"/>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42" name="组合 41">
                  <a:extLst>
                    <a:ext uri="{FF2B5EF4-FFF2-40B4-BE49-F238E27FC236}">
                      <a16:creationId xmlns:a16="http://schemas.microsoft.com/office/drawing/2014/main" id="{6DF315B2-6588-85FA-5579-0909667E8A81}"/>
                    </a:ext>
                  </a:extLst>
                </p:cNvPr>
                <p:cNvGrpSpPr/>
                <p:nvPr/>
              </p:nvGrpSpPr>
              <p:grpSpPr>
                <a:xfrm>
                  <a:off x="2015320" y="1282879"/>
                  <a:ext cx="456742" cy="362375"/>
                  <a:chOff x="2015320" y="1282879"/>
                  <a:chExt cx="456742" cy="362375"/>
                </a:xfrm>
              </p:grpSpPr>
              <p:sp>
                <p:nvSpPr>
                  <p:cNvPr id="43" name="矩形 42">
                    <a:extLst>
                      <a:ext uri="{FF2B5EF4-FFF2-40B4-BE49-F238E27FC236}">
                        <a16:creationId xmlns:a16="http://schemas.microsoft.com/office/drawing/2014/main" id="{CBAD4013-CFC2-86C5-4EA8-C8E546D1C71F}"/>
                      </a:ext>
                    </a:extLst>
                  </p:cNvPr>
                  <p:cNvSpPr/>
                  <p:nvPr/>
                </p:nvSpPr>
                <p:spPr>
                  <a:xfrm>
                    <a:off x="2015320"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5</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4" name="矩形 43">
                    <a:extLst>
                      <a:ext uri="{FF2B5EF4-FFF2-40B4-BE49-F238E27FC236}">
                        <a16:creationId xmlns:a16="http://schemas.microsoft.com/office/drawing/2014/main" id="{EE446C61-0C3A-F5FE-5160-41FCD092388D}"/>
                      </a:ext>
                    </a:extLst>
                  </p:cNvPr>
                  <p:cNvSpPr/>
                  <p:nvPr/>
                </p:nvSpPr>
                <p:spPr>
                  <a:xfrm>
                    <a:off x="2058606" y="128287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26" name="组合 25">
                <a:extLst>
                  <a:ext uri="{FF2B5EF4-FFF2-40B4-BE49-F238E27FC236}">
                    <a16:creationId xmlns:a16="http://schemas.microsoft.com/office/drawing/2014/main" id="{343AC645-72AC-EA86-3031-937EAD37AA79}"/>
                  </a:ext>
                </a:extLst>
              </p:cNvPr>
              <p:cNvGrpSpPr/>
              <p:nvPr/>
            </p:nvGrpSpPr>
            <p:grpSpPr>
              <a:xfrm>
                <a:off x="3285444" y="948986"/>
                <a:ext cx="952456" cy="362375"/>
                <a:chOff x="2852432" y="1282986"/>
                <a:chExt cx="952456" cy="362375"/>
              </a:xfrm>
            </p:grpSpPr>
            <p:grpSp>
              <p:nvGrpSpPr>
                <p:cNvPr id="35" name="组合 34">
                  <a:extLst>
                    <a:ext uri="{FF2B5EF4-FFF2-40B4-BE49-F238E27FC236}">
                      <a16:creationId xmlns:a16="http://schemas.microsoft.com/office/drawing/2014/main" id="{C62704CA-8048-ABAF-68FE-FB7F1A5FEEB5}"/>
                    </a:ext>
                  </a:extLst>
                </p:cNvPr>
                <p:cNvGrpSpPr/>
                <p:nvPr/>
              </p:nvGrpSpPr>
              <p:grpSpPr>
                <a:xfrm>
                  <a:off x="2852432" y="1282986"/>
                  <a:ext cx="456742" cy="362375"/>
                  <a:chOff x="2852432" y="1282986"/>
                  <a:chExt cx="456742" cy="362375"/>
                </a:xfrm>
              </p:grpSpPr>
              <p:sp>
                <p:nvSpPr>
                  <p:cNvPr id="39" name="矩形 38">
                    <a:extLst>
                      <a:ext uri="{FF2B5EF4-FFF2-40B4-BE49-F238E27FC236}">
                        <a16:creationId xmlns:a16="http://schemas.microsoft.com/office/drawing/2014/main" id="{C6663CA1-363D-88C9-0ABA-0AF4F1155AA4}"/>
                      </a:ext>
                    </a:extLst>
                  </p:cNvPr>
                  <p:cNvSpPr/>
                  <p:nvPr/>
                </p:nvSpPr>
                <p:spPr>
                  <a:xfrm>
                    <a:off x="2852432"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6</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0" name="矩形 39">
                    <a:extLst>
                      <a:ext uri="{FF2B5EF4-FFF2-40B4-BE49-F238E27FC236}">
                        <a16:creationId xmlns:a16="http://schemas.microsoft.com/office/drawing/2014/main" id="{6D516445-7B87-2BF9-4B8D-792B93943C0A}"/>
                      </a:ext>
                    </a:extLst>
                  </p:cNvPr>
                  <p:cNvSpPr/>
                  <p:nvPr/>
                </p:nvSpPr>
                <p:spPr>
                  <a:xfrm>
                    <a:off x="2897347"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36" name="组合 35">
                  <a:extLst>
                    <a:ext uri="{FF2B5EF4-FFF2-40B4-BE49-F238E27FC236}">
                      <a16:creationId xmlns:a16="http://schemas.microsoft.com/office/drawing/2014/main" id="{DB39541E-7BF2-4349-282E-6506C65F845A}"/>
                    </a:ext>
                  </a:extLst>
                </p:cNvPr>
                <p:cNvGrpSpPr/>
                <p:nvPr/>
              </p:nvGrpSpPr>
              <p:grpSpPr>
                <a:xfrm>
                  <a:off x="3348146" y="1282986"/>
                  <a:ext cx="456742" cy="362375"/>
                  <a:chOff x="3348146" y="1282986"/>
                  <a:chExt cx="456742" cy="362375"/>
                </a:xfrm>
              </p:grpSpPr>
              <p:sp>
                <p:nvSpPr>
                  <p:cNvPr id="37" name="矩形 36">
                    <a:extLst>
                      <a:ext uri="{FF2B5EF4-FFF2-40B4-BE49-F238E27FC236}">
                        <a16:creationId xmlns:a16="http://schemas.microsoft.com/office/drawing/2014/main" id="{2FC6504E-28A6-3BD0-0767-8B01000BCAD6}"/>
                      </a:ext>
                    </a:extLst>
                  </p:cNvPr>
                  <p:cNvSpPr/>
                  <p:nvPr/>
                </p:nvSpPr>
                <p:spPr>
                  <a:xfrm>
                    <a:off x="3348146"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7</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D334B37D-C5A4-81C8-0693-631B1A5238EB}"/>
                      </a:ext>
                    </a:extLst>
                  </p:cNvPr>
                  <p:cNvSpPr/>
                  <p:nvPr/>
                </p:nvSpPr>
                <p:spPr>
                  <a:xfrm>
                    <a:off x="3395331"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27" name="组合 26">
                <a:extLst>
                  <a:ext uri="{FF2B5EF4-FFF2-40B4-BE49-F238E27FC236}">
                    <a16:creationId xmlns:a16="http://schemas.microsoft.com/office/drawing/2014/main" id="{47E0DDAF-B1ED-14CC-A9BC-34E029687D99}"/>
                  </a:ext>
                </a:extLst>
              </p:cNvPr>
              <p:cNvGrpSpPr/>
              <p:nvPr/>
            </p:nvGrpSpPr>
            <p:grpSpPr>
              <a:xfrm>
                <a:off x="2410647" y="1637595"/>
                <a:ext cx="456742" cy="362375"/>
                <a:chOff x="1513438" y="1971595"/>
                <a:chExt cx="456742" cy="362375"/>
              </a:xfrm>
            </p:grpSpPr>
            <p:sp>
              <p:nvSpPr>
                <p:cNvPr id="33" name="矩形 32">
                  <a:extLst>
                    <a:ext uri="{FF2B5EF4-FFF2-40B4-BE49-F238E27FC236}">
                      <a16:creationId xmlns:a16="http://schemas.microsoft.com/office/drawing/2014/main" id="{27500C74-1766-CB3A-EF8F-B257D30D9C8D}"/>
                    </a:ext>
                  </a:extLst>
                </p:cNvPr>
                <p:cNvSpPr/>
                <p:nvPr/>
              </p:nvSpPr>
              <p:spPr>
                <a:xfrm>
                  <a:off x="1513438" y="19858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4" name="矩形 33">
                  <a:extLst>
                    <a:ext uri="{FF2B5EF4-FFF2-40B4-BE49-F238E27FC236}">
                      <a16:creationId xmlns:a16="http://schemas.microsoft.com/office/drawing/2014/main" id="{111B2DF1-991C-88A8-EAF9-0AF3C5D0CD14}"/>
                    </a:ext>
                  </a:extLst>
                </p:cNvPr>
                <p:cNvSpPr/>
                <p:nvPr/>
              </p:nvSpPr>
              <p:spPr>
                <a:xfrm>
                  <a:off x="1560622" y="1971595"/>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28" name="组合 27">
                <a:extLst>
                  <a:ext uri="{FF2B5EF4-FFF2-40B4-BE49-F238E27FC236}">
                    <a16:creationId xmlns:a16="http://schemas.microsoft.com/office/drawing/2014/main" id="{98B47E31-EB82-3A17-A40F-07A1D71F93A0}"/>
                  </a:ext>
                </a:extLst>
              </p:cNvPr>
              <p:cNvGrpSpPr/>
              <p:nvPr/>
            </p:nvGrpSpPr>
            <p:grpSpPr>
              <a:xfrm>
                <a:off x="3533301" y="1637489"/>
                <a:ext cx="456742" cy="362375"/>
                <a:chOff x="2852181" y="1971489"/>
                <a:chExt cx="456742" cy="362375"/>
              </a:xfrm>
            </p:grpSpPr>
            <p:sp>
              <p:nvSpPr>
                <p:cNvPr id="31" name="矩形 30">
                  <a:extLst>
                    <a:ext uri="{FF2B5EF4-FFF2-40B4-BE49-F238E27FC236}">
                      <a16:creationId xmlns:a16="http://schemas.microsoft.com/office/drawing/2014/main" id="{3637BC77-D28B-C748-5732-D8E91BE14194}"/>
                    </a:ext>
                  </a:extLst>
                </p:cNvPr>
                <p:cNvSpPr/>
                <p:nvPr/>
              </p:nvSpPr>
              <p:spPr>
                <a:xfrm>
                  <a:off x="2852181" y="1985869"/>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6</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1332D778-C1D8-F471-EA03-2157AE7D0DE8}"/>
                    </a:ext>
                  </a:extLst>
                </p:cNvPr>
                <p:cNvSpPr/>
                <p:nvPr/>
              </p:nvSpPr>
              <p:spPr>
                <a:xfrm>
                  <a:off x="2897347" y="197148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29" name="矩形 28">
                <a:extLst>
                  <a:ext uri="{FF2B5EF4-FFF2-40B4-BE49-F238E27FC236}">
                    <a16:creationId xmlns:a16="http://schemas.microsoft.com/office/drawing/2014/main" id="{F7F74A5A-3343-2016-A9DA-C55E91D40C0C}"/>
                  </a:ext>
                </a:extLst>
              </p:cNvPr>
              <p:cNvSpPr/>
              <p:nvPr/>
            </p:nvSpPr>
            <p:spPr>
              <a:xfrm>
                <a:off x="2410647" y="1306797"/>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7030A0"/>
                    </a:solidFill>
                    <a:latin typeface="Calibri" panose="020F0502020204030204" pitchFamily="34" charset="0"/>
                    <a:cs typeface="Calibri" panose="020F0502020204030204" pitchFamily="34" charset="0"/>
                  </a:rPr>
                  <a:t>-</a:t>
                </a:r>
                <a:endParaRPr lang="zh-CN" altLang="en-US" dirty="0">
                  <a:solidFill>
                    <a:srgbClr val="7030A0"/>
                  </a:solidFill>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F89A29D4-9AF2-A18B-DE10-8C5D0625533A}"/>
                  </a:ext>
                </a:extLst>
              </p:cNvPr>
              <p:cNvSpPr/>
              <p:nvPr/>
            </p:nvSpPr>
            <p:spPr>
              <a:xfrm>
                <a:off x="3533301" y="1306585"/>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FF9900"/>
                    </a:solidFill>
                    <a:latin typeface="Calibri" panose="020F0502020204030204" pitchFamily="34" charset="0"/>
                    <a:cs typeface="Calibri" panose="020F0502020204030204" pitchFamily="34" charset="0"/>
                  </a:rPr>
                  <a:t>-</a:t>
                </a:r>
                <a:endParaRPr lang="zh-CN" altLang="en-US" dirty="0">
                  <a:solidFill>
                    <a:srgbClr val="FF9900"/>
                  </a:solidFill>
                  <a:latin typeface="Calibri" panose="020F0502020204030204" pitchFamily="34" charset="0"/>
                  <a:cs typeface="Calibri" panose="020F0502020204030204" pitchFamily="34" charset="0"/>
                </a:endParaRPr>
              </a:p>
            </p:txBody>
          </p:sp>
        </p:grpSp>
      </p:grpSp>
      <p:cxnSp>
        <p:nvCxnSpPr>
          <p:cNvPr id="96" name="直线连接符 60">
            <a:extLst>
              <a:ext uri="{FF2B5EF4-FFF2-40B4-BE49-F238E27FC236}">
                <a16:creationId xmlns:a16="http://schemas.microsoft.com/office/drawing/2014/main" id="{43BEEA5F-112D-9995-4F24-651C9D93D1D7}"/>
              </a:ext>
            </a:extLst>
          </p:cNvPr>
          <p:cNvCxnSpPr>
            <a:cxnSpLocks/>
          </p:cNvCxnSpPr>
          <p:nvPr/>
        </p:nvCxnSpPr>
        <p:spPr>
          <a:xfrm flipV="1">
            <a:off x="3353321" y="2888616"/>
            <a:ext cx="1019535" cy="11296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线连接符 60">
            <a:extLst>
              <a:ext uri="{FF2B5EF4-FFF2-40B4-BE49-F238E27FC236}">
                <a16:creationId xmlns:a16="http://schemas.microsoft.com/office/drawing/2014/main" id="{04BCC32D-ED91-F423-DFF4-C41BB107D367}"/>
              </a:ext>
            </a:extLst>
          </p:cNvPr>
          <p:cNvCxnSpPr>
            <a:cxnSpLocks/>
          </p:cNvCxnSpPr>
          <p:nvPr/>
        </p:nvCxnSpPr>
        <p:spPr>
          <a:xfrm>
            <a:off x="3353321" y="3631575"/>
            <a:ext cx="1247019" cy="21186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线连接符 60">
            <a:extLst>
              <a:ext uri="{FF2B5EF4-FFF2-40B4-BE49-F238E27FC236}">
                <a16:creationId xmlns:a16="http://schemas.microsoft.com/office/drawing/2014/main" id="{15C523E6-A2AF-EA9A-0D73-139399B4454F}"/>
              </a:ext>
            </a:extLst>
          </p:cNvPr>
          <p:cNvCxnSpPr>
            <a:cxnSpLocks/>
            <a:stCxn id="2" idx="3"/>
          </p:cNvCxnSpPr>
          <p:nvPr/>
        </p:nvCxnSpPr>
        <p:spPr>
          <a:xfrm>
            <a:off x="3353321" y="3949105"/>
            <a:ext cx="1019535" cy="967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线连接符 60">
            <a:extLst>
              <a:ext uri="{FF2B5EF4-FFF2-40B4-BE49-F238E27FC236}">
                <a16:creationId xmlns:a16="http://schemas.microsoft.com/office/drawing/2014/main" id="{DBA930D5-CF00-A223-8BA2-FE3F73B2E87B}"/>
              </a:ext>
            </a:extLst>
          </p:cNvPr>
          <p:cNvCxnSpPr>
            <a:cxnSpLocks/>
          </p:cNvCxnSpPr>
          <p:nvPr/>
        </p:nvCxnSpPr>
        <p:spPr>
          <a:xfrm>
            <a:off x="3350724" y="4896625"/>
            <a:ext cx="1243779" cy="1128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0" name="表格 109">
            <a:extLst>
              <a:ext uri="{FF2B5EF4-FFF2-40B4-BE49-F238E27FC236}">
                <a16:creationId xmlns:a16="http://schemas.microsoft.com/office/drawing/2014/main" id="{4646FC21-D287-641D-32BE-2A76267CD45A}"/>
              </a:ext>
            </a:extLst>
          </p:cNvPr>
          <p:cNvGraphicFramePr>
            <a:graphicFrameLocks noGrp="1"/>
          </p:cNvGraphicFramePr>
          <p:nvPr>
            <p:extLst>
              <p:ext uri="{D42A27DB-BD31-4B8C-83A1-F6EECF244321}">
                <p14:modId xmlns:p14="http://schemas.microsoft.com/office/powerpoint/2010/main" val="3088232736"/>
              </p:ext>
            </p:extLst>
          </p:nvPr>
        </p:nvGraphicFramePr>
        <p:xfrm>
          <a:off x="7281447" y="3140520"/>
          <a:ext cx="2234616" cy="1652210"/>
        </p:xfrm>
        <a:graphic>
          <a:graphicData uri="http://schemas.openxmlformats.org/drawingml/2006/table">
            <a:tbl>
              <a:tblPr firstRow="1" bandRow="1">
                <a:tableStyleId>{5C22544A-7EE6-4342-B048-85BDC9FD1C3A}</a:tableStyleId>
              </a:tblPr>
              <a:tblGrid>
                <a:gridCol w="2234616">
                  <a:extLst>
                    <a:ext uri="{9D8B030D-6E8A-4147-A177-3AD203B41FA5}">
                      <a16:colId xmlns:a16="http://schemas.microsoft.com/office/drawing/2014/main" val="4066974396"/>
                    </a:ext>
                  </a:extLst>
                </a:gridCol>
              </a:tblGrid>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i64x2.sub v2, v0</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748311"/>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177044"/>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err="1">
                          <a:solidFill>
                            <a:schemeClr val="tx1"/>
                          </a:solidFill>
                          <a:latin typeface="Consolas" panose="020B0609020204030204" pitchFamily="49" charset="0"/>
                          <a:cs typeface="Consolas" panose="020B0609020204030204" pitchFamily="49" charset="0"/>
                        </a:rPr>
                        <a:t>br_if</a:t>
                      </a:r>
                      <a:r>
                        <a:rPr kumimoji="1" lang="en-US" altLang="zh-CN" sz="1600" dirty="0">
                          <a:solidFill>
                            <a:schemeClr val="tx1"/>
                          </a:solidFill>
                          <a:latin typeface="Consolas" panose="020B0609020204030204" pitchFamily="49" charset="0"/>
                          <a:cs typeface="Consolas" panose="020B0609020204030204" pitchFamily="49" charset="0"/>
                        </a:rPr>
                        <a:t> </a:t>
                      </a:r>
                      <a:r>
                        <a:rPr kumimoji="1" lang="en-US" altLang="zh-CN" sz="1600" dirty="0">
                          <a:solidFill>
                            <a:srgbClr val="FF0000"/>
                          </a:solidFill>
                          <a:latin typeface="Consolas" panose="020B0609020204030204" pitchFamily="49" charset="0"/>
                          <a:cs typeface="Consolas" panose="020B0609020204030204" pitchFamily="49" charset="0"/>
                        </a:rPr>
                        <a:t>r2_label</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517561"/>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56089"/>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i64x2.sub v4, v6</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330734"/>
                  </a:ext>
                </a:extLst>
              </a:tr>
            </a:tbl>
          </a:graphicData>
        </a:graphic>
      </p:graphicFrame>
      <p:sp>
        <p:nvSpPr>
          <p:cNvPr id="111" name="任意形状 79">
            <a:extLst>
              <a:ext uri="{FF2B5EF4-FFF2-40B4-BE49-F238E27FC236}">
                <a16:creationId xmlns:a16="http://schemas.microsoft.com/office/drawing/2014/main" id="{DA661D4D-EC88-AB9D-5E64-1959B5A63334}"/>
              </a:ext>
            </a:extLst>
          </p:cNvPr>
          <p:cNvSpPr/>
          <p:nvPr/>
        </p:nvSpPr>
        <p:spPr>
          <a:xfrm>
            <a:off x="9516063" y="3364518"/>
            <a:ext cx="116090" cy="566052"/>
          </a:xfrm>
          <a:custGeom>
            <a:avLst/>
            <a:gdLst>
              <a:gd name="connsiteX0" fmla="*/ 0 w 147453"/>
              <a:gd name="connsiteY0" fmla="*/ 479778 h 479778"/>
              <a:gd name="connsiteX1" fmla="*/ 146755 w 147453"/>
              <a:gd name="connsiteY1" fmla="*/ 265289 h 479778"/>
              <a:gd name="connsiteX2" fmla="*/ 45155 w 147453"/>
              <a:gd name="connsiteY2" fmla="*/ 0 h 479778"/>
            </a:gdLst>
            <a:ahLst/>
            <a:cxnLst>
              <a:cxn ang="0">
                <a:pos x="connsiteX0" y="connsiteY0"/>
              </a:cxn>
              <a:cxn ang="0">
                <a:pos x="connsiteX1" y="connsiteY1"/>
              </a:cxn>
              <a:cxn ang="0">
                <a:pos x="connsiteX2" y="connsiteY2"/>
              </a:cxn>
            </a:cxnLst>
            <a:rect l="l" t="t" r="r" b="b"/>
            <a:pathLst>
              <a:path w="147453" h="479778">
                <a:moveTo>
                  <a:pt x="0" y="479778"/>
                </a:moveTo>
                <a:cubicBezTo>
                  <a:pt x="69614" y="412515"/>
                  <a:pt x="139229" y="345252"/>
                  <a:pt x="146755" y="265289"/>
                </a:cubicBezTo>
                <a:cubicBezTo>
                  <a:pt x="154281" y="185326"/>
                  <a:pt x="99718" y="92663"/>
                  <a:pt x="4515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矩形 111">
            <a:extLst>
              <a:ext uri="{FF2B5EF4-FFF2-40B4-BE49-F238E27FC236}">
                <a16:creationId xmlns:a16="http://schemas.microsoft.com/office/drawing/2014/main" id="{99723116-BA00-D2F5-B728-A693F8E70F34}"/>
              </a:ext>
            </a:extLst>
          </p:cNvPr>
          <p:cNvSpPr/>
          <p:nvPr/>
        </p:nvSpPr>
        <p:spPr>
          <a:xfrm>
            <a:off x="9149836" y="3235441"/>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sp>
        <p:nvSpPr>
          <p:cNvPr id="113" name="矩形 112">
            <a:extLst>
              <a:ext uri="{FF2B5EF4-FFF2-40B4-BE49-F238E27FC236}">
                <a16:creationId xmlns:a16="http://schemas.microsoft.com/office/drawing/2014/main" id="{D40F6AF0-0FBF-250C-2B88-97CEAA6F4541}"/>
              </a:ext>
            </a:extLst>
          </p:cNvPr>
          <p:cNvSpPr/>
          <p:nvPr/>
        </p:nvSpPr>
        <p:spPr>
          <a:xfrm rot="20444705">
            <a:off x="6341498" y="3227332"/>
            <a:ext cx="814559"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600" i="1" dirty="0">
                <a:solidFill>
                  <a:schemeClr val="tx1"/>
                </a:solidFill>
                <a:latin typeface="Calibri" panose="020F0502020204030204" pitchFamily="34" charset="0"/>
                <a:ea typeface="Calibri" panose="020F0502020204030204" pitchFamily="34" charset="0"/>
                <a:cs typeface="Calibri" panose="020F0502020204030204" pitchFamily="34" charset="0"/>
              </a:rPr>
              <a:t>v2-v0</a:t>
            </a:r>
            <a:endParaRPr lang="zh-CN" altLang="en-US" sz="1600" i="1" baseline="-25000" dirty="0">
              <a:solidFill>
                <a:schemeClr val="tx1"/>
              </a:solidFill>
              <a:latin typeface="Calibri" panose="020F0502020204030204" pitchFamily="34" charset="0"/>
              <a:cs typeface="Calibri" panose="020F0502020204030204" pitchFamily="34" charset="0"/>
            </a:endParaRPr>
          </a:p>
        </p:txBody>
      </p:sp>
      <p:sp>
        <p:nvSpPr>
          <p:cNvPr id="114" name="矩形 113">
            <a:extLst>
              <a:ext uri="{FF2B5EF4-FFF2-40B4-BE49-F238E27FC236}">
                <a16:creationId xmlns:a16="http://schemas.microsoft.com/office/drawing/2014/main" id="{CEF0BF9F-939D-6172-28DC-FA5C9C0A6D15}"/>
              </a:ext>
            </a:extLst>
          </p:cNvPr>
          <p:cNvSpPr/>
          <p:nvPr/>
        </p:nvSpPr>
        <p:spPr>
          <a:xfrm rot="552660">
            <a:off x="6486160" y="4489606"/>
            <a:ext cx="814559"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600" i="1" dirty="0">
                <a:solidFill>
                  <a:schemeClr val="tx1"/>
                </a:solidFill>
                <a:latin typeface="Calibri" panose="020F0502020204030204" pitchFamily="34" charset="0"/>
                <a:ea typeface="Calibri" panose="020F0502020204030204" pitchFamily="34" charset="0"/>
                <a:cs typeface="Calibri" panose="020F0502020204030204" pitchFamily="34" charset="0"/>
              </a:rPr>
              <a:t>v6-v4</a:t>
            </a:r>
            <a:endParaRPr lang="zh-CN" altLang="en-US" sz="1600" i="1" baseline="-25000" dirty="0">
              <a:solidFill>
                <a:schemeClr val="tx1"/>
              </a:solidFill>
              <a:latin typeface="Calibri" panose="020F0502020204030204" pitchFamily="34" charset="0"/>
              <a:cs typeface="Calibri" panose="020F0502020204030204" pitchFamily="34" charset="0"/>
            </a:endParaRPr>
          </a:p>
        </p:txBody>
      </p:sp>
      <p:sp>
        <p:nvSpPr>
          <p:cNvPr id="115" name="矩形 114">
            <a:extLst>
              <a:ext uri="{FF2B5EF4-FFF2-40B4-BE49-F238E27FC236}">
                <a16:creationId xmlns:a16="http://schemas.microsoft.com/office/drawing/2014/main" id="{EE32A723-8FDA-EE61-11BF-5E189EF41E7B}"/>
              </a:ext>
            </a:extLst>
          </p:cNvPr>
          <p:cNvSpPr/>
          <p:nvPr/>
        </p:nvSpPr>
        <p:spPr>
          <a:xfrm>
            <a:off x="9149836" y="4558822"/>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39578821-6D55-29C4-1D82-50030DBFD2C3}"/>
              </a:ext>
            </a:extLst>
          </p:cNvPr>
          <p:cNvSpPr/>
          <p:nvPr/>
        </p:nvSpPr>
        <p:spPr>
          <a:xfrm>
            <a:off x="9443756" y="3266862"/>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cxnSp>
        <p:nvCxnSpPr>
          <p:cNvPr id="117" name="直线连接符 60">
            <a:extLst>
              <a:ext uri="{FF2B5EF4-FFF2-40B4-BE49-F238E27FC236}">
                <a16:creationId xmlns:a16="http://schemas.microsoft.com/office/drawing/2014/main" id="{A1A83067-41A2-B992-B0CF-E335F9077B5E}"/>
              </a:ext>
            </a:extLst>
          </p:cNvPr>
          <p:cNvCxnSpPr>
            <a:cxnSpLocks/>
          </p:cNvCxnSpPr>
          <p:nvPr/>
        </p:nvCxnSpPr>
        <p:spPr>
          <a:xfrm>
            <a:off x="6195722" y="2888421"/>
            <a:ext cx="1085725" cy="2477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线连接符 60">
            <a:extLst>
              <a:ext uri="{FF2B5EF4-FFF2-40B4-BE49-F238E27FC236}">
                <a16:creationId xmlns:a16="http://schemas.microsoft.com/office/drawing/2014/main" id="{7CEEDC7C-3CFE-AD07-6222-B82989E9AB82}"/>
              </a:ext>
            </a:extLst>
          </p:cNvPr>
          <p:cNvCxnSpPr>
            <a:cxnSpLocks/>
          </p:cNvCxnSpPr>
          <p:nvPr/>
        </p:nvCxnSpPr>
        <p:spPr>
          <a:xfrm flipV="1">
            <a:off x="5970555" y="3458156"/>
            <a:ext cx="1310892" cy="3940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线连接符 60">
            <a:extLst>
              <a:ext uri="{FF2B5EF4-FFF2-40B4-BE49-F238E27FC236}">
                <a16:creationId xmlns:a16="http://schemas.microsoft.com/office/drawing/2014/main" id="{287F395F-8197-2F38-2148-E25D7F7D57F2}"/>
              </a:ext>
            </a:extLst>
          </p:cNvPr>
          <p:cNvCxnSpPr>
            <a:cxnSpLocks/>
          </p:cNvCxnSpPr>
          <p:nvPr/>
        </p:nvCxnSpPr>
        <p:spPr>
          <a:xfrm>
            <a:off x="6190447" y="4045873"/>
            <a:ext cx="1083117" cy="4113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线连接符 60">
            <a:extLst>
              <a:ext uri="{FF2B5EF4-FFF2-40B4-BE49-F238E27FC236}">
                <a16:creationId xmlns:a16="http://schemas.microsoft.com/office/drawing/2014/main" id="{31CB74F2-F0BB-EEF7-8A65-2ECBF146C4F5}"/>
              </a:ext>
            </a:extLst>
          </p:cNvPr>
          <p:cNvCxnSpPr>
            <a:cxnSpLocks/>
          </p:cNvCxnSpPr>
          <p:nvPr/>
        </p:nvCxnSpPr>
        <p:spPr>
          <a:xfrm flipV="1">
            <a:off x="5962671" y="4784369"/>
            <a:ext cx="1318776" cy="2251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线连接符 60">
            <a:extLst>
              <a:ext uri="{FF2B5EF4-FFF2-40B4-BE49-F238E27FC236}">
                <a16:creationId xmlns:a16="http://schemas.microsoft.com/office/drawing/2014/main" id="{2998490F-7E94-8A2C-829C-15459DDCF3FF}"/>
              </a:ext>
            </a:extLst>
          </p:cNvPr>
          <p:cNvCxnSpPr>
            <a:cxnSpLocks/>
          </p:cNvCxnSpPr>
          <p:nvPr/>
        </p:nvCxnSpPr>
        <p:spPr>
          <a:xfrm>
            <a:off x="5166811" y="2889223"/>
            <a:ext cx="23612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线连接符 60">
            <a:extLst>
              <a:ext uri="{FF2B5EF4-FFF2-40B4-BE49-F238E27FC236}">
                <a16:creationId xmlns:a16="http://schemas.microsoft.com/office/drawing/2014/main" id="{8A290EA1-32E9-3230-350B-6026787AF146}"/>
              </a:ext>
            </a:extLst>
          </p:cNvPr>
          <p:cNvCxnSpPr>
            <a:cxnSpLocks/>
          </p:cNvCxnSpPr>
          <p:nvPr/>
        </p:nvCxnSpPr>
        <p:spPr>
          <a:xfrm>
            <a:off x="4925251" y="3852435"/>
            <a:ext cx="70516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线连接符 60">
            <a:extLst>
              <a:ext uri="{FF2B5EF4-FFF2-40B4-BE49-F238E27FC236}">
                <a16:creationId xmlns:a16="http://schemas.microsoft.com/office/drawing/2014/main" id="{768E4B82-00C8-5553-8CE7-12A87056FA09}"/>
              </a:ext>
            </a:extLst>
          </p:cNvPr>
          <p:cNvCxnSpPr>
            <a:cxnSpLocks/>
          </p:cNvCxnSpPr>
          <p:nvPr/>
        </p:nvCxnSpPr>
        <p:spPr>
          <a:xfrm>
            <a:off x="4935189" y="5007481"/>
            <a:ext cx="69523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线连接符 60">
            <a:extLst>
              <a:ext uri="{FF2B5EF4-FFF2-40B4-BE49-F238E27FC236}">
                <a16:creationId xmlns:a16="http://schemas.microsoft.com/office/drawing/2014/main" id="{92EFF62F-DF4C-C7C2-3220-9682D0A3ED0C}"/>
              </a:ext>
            </a:extLst>
          </p:cNvPr>
          <p:cNvCxnSpPr>
            <a:cxnSpLocks/>
          </p:cNvCxnSpPr>
          <p:nvPr/>
        </p:nvCxnSpPr>
        <p:spPr>
          <a:xfrm>
            <a:off x="5169580" y="4046957"/>
            <a:ext cx="22161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1" name="矩形 140">
            <a:extLst>
              <a:ext uri="{FF2B5EF4-FFF2-40B4-BE49-F238E27FC236}">
                <a16:creationId xmlns:a16="http://schemas.microsoft.com/office/drawing/2014/main" id="{619DD504-B67B-F7DB-A9C8-B1B1FFE5B460}"/>
              </a:ext>
            </a:extLst>
          </p:cNvPr>
          <p:cNvSpPr/>
          <p:nvPr/>
        </p:nvSpPr>
        <p:spPr>
          <a:xfrm>
            <a:off x="7090684" y="5451837"/>
            <a:ext cx="2743200" cy="110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Merged WASM Instructions</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5CEC366B-4A04-B9C5-F6F3-38E2A0C84BC5}"/>
              </a:ext>
            </a:extLst>
          </p:cNvPr>
          <p:cNvSpPr txBox="1"/>
          <p:nvPr/>
        </p:nvSpPr>
        <p:spPr>
          <a:xfrm>
            <a:off x="984475" y="2961642"/>
            <a:ext cx="415498" cy="369332"/>
          </a:xfrm>
          <a:prstGeom prst="rect">
            <a:avLst/>
          </a:prstGeom>
          <a:noFill/>
        </p:spPr>
        <p:txBody>
          <a:bodyPr wrap="none" rtlCol="0">
            <a:spAutoFit/>
          </a:bodyPr>
          <a:lstStyle/>
          <a:p>
            <a:r>
              <a:rPr lang="en-US" altLang="zh-CN" dirty="0"/>
              <a:t>①</a:t>
            </a:r>
            <a:endParaRPr lang="zh-CN" altLang="en-US" dirty="0"/>
          </a:p>
        </p:txBody>
      </p:sp>
      <p:sp>
        <p:nvSpPr>
          <p:cNvPr id="9" name="文本框 8">
            <a:extLst>
              <a:ext uri="{FF2B5EF4-FFF2-40B4-BE49-F238E27FC236}">
                <a16:creationId xmlns:a16="http://schemas.microsoft.com/office/drawing/2014/main" id="{4C7AE614-EBED-8BD2-42B0-DF65AF4BF2A0}"/>
              </a:ext>
            </a:extLst>
          </p:cNvPr>
          <p:cNvSpPr txBox="1"/>
          <p:nvPr/>
        </p:nvSpPr>
        <p:spPr>
          <a:xfrm>
            <a:off x="980459" y="3305514"/>
            <a:ext cx="415498" cy="369332"/>
          </a:xfrm>
          <a:prstGeom prst="rect">
            <a:avLst/>
          </a:prstGeom>
          <a:noFill/>
        </p:spPr>
        <p:txBody>
          <a:bodyPr wrap="none" rtlCol="0">
            <a:spAutoFit/>
          </a:bodyPr>
          <a:lstStyle/>
          <a:p>
            <a:r>
              <a:rPr lang="en-US" altLang="zh-CN" dirty="0"/>
              <a:t>②</a:t>
            </a:r>
            <a:endParaRPr lang="zh-CN" altLang="en-US" dirty="0"/>
          </a:p>
        </p:txBody>
      </p:sp>
      <p:sp>
        <p:nvSpPr>
          <p:cNvPr id="10" name="文本框 9">
            <a:extLst>
              <a:ext uri="{FF2B5EF4-FFF2-40B4-BE49-F238E27FC236}">
                <a16:creationId xmlns:a16="http://schemas.microsoft.com/office/drawing/2014/main" id="{68D7CE38-0B90-D22B-8E59-D9FB2B254C92}"/>
              </a:ext>
            </a:extLst>
          </p:cNvPr>
          <p:cNvSpPr txBox="1"/>
          <p:nvPr/>
        </p:nvSpPr>
        <p:spPr>
          <a:xfrm>
            <a:off x="980318" y="3918205"/>
            <a:ext cx="415498" cy="369332"/>
          </a:xfrm>
          <a:prstGeom prst="rect">
            <a:avLst/>
          </a:prstGeom>
          <a:noFill/>
        </p:spPr>
        <p:txBody>
          <a:bodyPr wrap="none" rtlCol="0">
            <a:spAutoFit/>
          </a:bodyPr>
          <a:lstStyle/>
          <a:p>
            <a:r>
              <a:rPr lang="en-US" altLang="zh-CN" dirty="0"/>
              <a:t>③</a:t>
            </a:r>
            <a:endParaRPr lang="zh-CN" altLang="en-US" dirty="0"/>
          </a:p>
        </p:txBody>
      </p:sp>
      <p:sp>
        <p:nvSpPr>
          <p:cNvPr id="11" name="文本框 10">
            <a:extLst>
              <a:ext uri="{FF2B5EF4-FFF2-40B4-BE49-F238E27FC236}">
                <a16:creationId xmlns:a16="http://schemas.microsoft.com/office/drawing/2014/main" id="{9161F790-11C6-8511-88A4-286F210B2A66}"/>
              </a:ext>
            </a:extLst>
          </p:cNvPr>
          <p:cNvSpPr txBox="1"/>
          <p:nvPr/>
        </p:nvSpPr>
        <p:spPr>
          <a:xfrm>
            <a:off x="980318" y="4570550"/>
            <a:ext cx="415498" cy="369332"/>
          </a:xfrm>
          <a:prstGeom prst="rect">
            <a:avLst/>
          </a:prstGeom>
          <a:noFill/>
        </p:spPr>
        <p:txBody>
          <a:bodyPr wrap="none" rtlCol="0">
            <a:spAutoFit/>
          </a:bodyPr>
          <a:lstStyle/>
          <a:p>
            <a:r>
              <a:rPr lang="en-US" altLang="zh-CN" dirty="0"/>
              <a:t>④</a:t>
            </a:r>
            <a:endParaRPr lang="zh-CN" altLang="en-US" dirty="0"/>
          </a:p>
        </p:txBody>
      </p:sp>
    </p:spTree>
    <p:extLst>
      <p:ext uri="{BB962C8B-B14F-4D97-AF65-F5344CB8AC3E}">
        <p14:creationId xmlns:p14="http://schemas.microsoft.com/office/powerpoint/2010/main" val="4229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11" grpId="0" animBg="1"/>
      <p:bldP spid="112" grpId="0"/>
      <p:bldP spid="113" grpId="0"/>
      <p:bldP spid="114" grpId="0"/>
      <p:bldP spid="115" grpId="0"/>
      <p:bldP spid="116" grpId="0"/>
      <p:bldP spid="141" grpId="0"/>
      <p:bldP spid="4"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8242-26FB-0F4B-79AE-CCB2798D3093}"/>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D071FB6-C8E6-0586-253C-0AE2CDE8435E}"/>
              </a:ext>
            </a:extLst>
          </p:cNvPr>
          <p:cNvSpPr>
            <a:spLocks noGrp="1"/>
          </p:cNvSpPr>
          <p:nvPr>
            <p:ph idx="1"/>
          </p:nvPr>
        </p:nvSpPr>
        <p:spPr>
          <a:xfrm>
            <a:off x="325967" y="1057387"/>
            <a:ext cx="11540067" cy="5550647"/>
          </a:xfrm>
        </p:spPr>
        <p:txBody>
          <a:bodyPr>
            <a:normAutofit/>
          </a:bodyPr>
          <a:lstStyle/>
          <a:p>
            <a:r>
              <a:rPr lang="en-US" altLang="zh-CN" dirty="0"/>
              <a:t>Ensuring correct program transformation</a:t>
            </a:r>
          </a:p>
          <a:p>
            <a:pPr lvl="1"/>
            <a:r>
              <a:rPr lang="en-US" altLang="zh-CN" dirty="0"/>
              <a:t>Symbolic constrains on branching instructions</a:t>
            </a:r>
          </a:p>
          <a:p>
            <a:pPr lvl="1"/>
            <a:r>
              <a:rPr lang="en-US" altLang="zh-CN" dirty="0"/>
              <a:t>Jump table recovery</a:t>
            </a:r>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CB708036-E915-B3AF-9E1F-66BBF8403335}"/>
              </a:ext>
            </a:extLst>
          </p:cNvPr>
          <p:cNvSpPr>
            <a:spLocks noGrp="1"/>
          </p:cNvSpPr>
          <p:nvPr>
            <p:ph type="sldNum" sz="quarter" idx="12"/>
          </p:nvPr>
        </p:nvSpPr>
        <p:spPr/>
        <p:txBody>
          <a:bodyPr/>
          <a:lstStyle/>
          <a:p>
            <a:fld id="{84BCC322-D5A9-47A8-A5BE-5D9C2195FFDA}" type="slidenum">
              <a:rPr lang="zh-CN" altLang="en-US" smtClean="0"/>
              <a:pPr/>
              <a:t>15</a:t>
            </a:fld>
            <a:endParaRPr lang="zh-CN" altLang="en-US" dirty="0"/>
          </a:p>
        </p:txBody>
      </p:sp>
      <p:sp>
        <p:nvSpPr>
          <p:cNvPr id="5" name="标题 4">
            <a:extLst>
              <a:ext uri="{FF2B5EF4-FFF2-40B4-BE49-F238E27FC236}">
                <a16:creationId xmlns:a16="http://schemas.microsoft.com/office/drawing/2014/main" id="{17FA5FD3-6F72-12EE-8F75-00CE8F67E502}"/>
              </a:ext>
            </a:extLst>
          </p:cNvPr>
          <p:cNvSpPr>
            <a:spLocks noGrp="1"/>
          </p:cNvSpPr>
          <p:nvPr>
            <p:ph type="title"/>
          </p:nvPr>
        </p:nvSpPr>
        <p:spPr/>
        <p:txBody>
          <a:bodyPr/>
          <a:lstStyle/>
          <a:p>
            <a:r>
              <a:rPr lang="en-US" altLang="zh-CN" dirty="0"/>
              <a:t>3. Design of Vectra</a:t>
            </a:r>
            <a:endParaRPr lang="zh-CN" altLang="en-US" dirty="0"/>
          </a:p>
        </p:txBody>
      </p:sp>
      <p:graphicFrame>
        <p:nvGraphicFramePr>
          <p:cNvPr id="2" name="表格 1">
            <a:extLst>
              <a:ext uri="{FF2B5EF4-FFF2-40B4-BE49-F238E27FC236}">
                <a16:creationId xmlns:a16="http://schemas.microsoft.com/office/drawing/2014/main" id="{0D69E887-BD27-49E1-ED8F-CA74070FEAA9}"/>
              </a:ext>
            </a:extLst>
          </p:cNvPr>
          <p:cNvGraphicFramePr>
            <a:graphicFrameLocks noGrp="1"/>
          </p:cNvGraphicFramePr>
          <p:nvPr>
            <p:extLst>
              <p:ext uri="{D42A27DB-BD31-4B8C-83A1-F6EECF244321}">
                <p14:modId xmlns:p14="http://schemas.microsoft.com/office/powerpoint/2010/main" val="2788474984"/>
              </p:ext>
            </p:extLst>
          </p:nvPr>
        </p:nvGraphicFramePr>
        <p:xfrm>
          <a:off x="598582" y="3330865"/>
          <a:ext cx="1884618" cy="1895040"/>
        </p:xfrm>
        <a:graphic>
          <a:graphicData uri="http://schemas.openxmlformats.org/drawingml/2006/table">
            <a:tbl>
              <a:tblPr firstRow="1" bandRow="1">
                <a:tableStyleId>{5C22544A-7EE6-4342-B048-85BDC9FD1C3A}</a:tableStyleId>
              </a:tblPr>
              <a:tblGrid>
                <a:gridCol w="1884618">
                  <a:extLst>
                    <a:ext uri="{9D8B030D-6E8A-4147-A177-3AD203B41FA5}">
                      <a16:colId xmlns:a16="http://schemas.microsoft.com/office/drawing/2014/main" val="4066974396"/>
                    </a:ext>
                  </a:extLst>
                </a:gridCol>
              </a:tblGrid>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ISUB_R, R0, R1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74831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R2, R3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273"/>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306988"/>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R4, R5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177044"/>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rgbClr val="0000FF"/>
                          </a:solidFill>
                          <a:latin typeface="Consolas" panose="020B0609020204030204" pitchFamily="49" charset="0"/>
                          <a:cs typeface="Consolas" panose="020B0609020204030204" pitchFamily="49" charset="0"/>
                        </a:rPr>
                        <a:t>CBRANCH, R2</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51756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ISUB_R, R6, R7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56089"/>
                  </a:ext>
                </a:extLst>
              </a:tr>
            </a:tbl>
          </a:graphicData>
        </a:graphic>
      </p:graphicFrame>
      <p:sp>
        <p:nvSpPr>
          <p:cNvPr id="15" name="任意形状 71">
            <a:extLst>
              <a:ext uri="{FF2B5EF4-FFF2-40B4-BE49-F238E27FC236}">
                <a16:creationId xmlns:a16="http://schemas.microsoft.com/office/drawing/2014/main" id="{97B26BF7-D18F-71B4-CE10-618E751544FC}"/>
              </a:ext>
            </a:extLst>
          </p:cNvPr>
          <p:cNvSpPr/>
          <p:nvPr/>
        </p:nvSpPr>
        <p:spPr>
          <a:xfrm>
            <a:off x="489014" y="3774252"/>
            <a:ext cx="109567" cy="1005108"/>
          </a:xfrm>
          <a:custGeom>
            <a:avLst/>
            <a:gdLst>
              <a:gd name="connsiteX0" fmla="*/ 169468 w 169468"/>
              <a:gd name="connsiteY0" fmla="*/ 508000 h 508000"/>
              <a:gd name="connsiteX1" fmla="*/ 135 w 169468"/>
              <a:gd name="connsiteY1" fmla="*/ 270933 h 508000"/>
              <a:gd name="connsiteX2" fmla="*/ 146891 w 169468"/>
              <a:gd name="connsiteY2" fmla="*/ 0 h 508000"/>
            </a:gdLst>
            <a:ahLst/>
            <a:cxnLst>
              <a:cxn ang="0">
                <a:pos x="connsiteX0" y="connsiteY0"/>
              </a:cxn>
              <a:cxn ang="0">
                <a:pos x="connsiteX1" y="connsiteY1"/>
              </a:cxn>
              <a:cxn ang="0">
                <a:pos x="connsiteX2" y="connsiteY2"/>
              </a:cxn>
            </a:cxnLst>
            <a:rect l="l" t="t" r="r" b="b"/>
            <a:pathLst>
              <a:path w="169468" h="508000">
                <a:moveTo>
                  <a:pt x="169468" y="508000"/>
                </a:moveTo>
                <a:cubicBezTo>
                  <a:pt x="86683" y="431800"/>
                  <a:pt x="3898" y="355600"/>
                  <a:pt x="135" y="270933"/>
                </a:cubicBezTo>
                <a:cubicBezTo>
                  <a:pt x="-3628" y="186266"/>
                  <a:pt x="71631" y="93133"/>
                  <a:pt x="146891" y="0"/>
                </a:cubicBezTo>
              </a:path>
            </a:pathLst>
          </a:custGeom>
          <a:noFill/>
          <a:ln w="38100">
            <a:solidFill>
              <a:srgbClr val="00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F07633EB-ECA4-B293-932A-E16AA25757CA}"/>
              </a:ext>
            </a:extLst>
          </p:cNvPr>
          <p:cNvSpPr/>
          <p:nvPr/>
        </p:nvSpPr>
        <p:spPr>
          <a:xfrm>
            <a:off x="423583" y="5786631"/>
            <a:ext cx="2234616" cy="1385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err="1">
                <a:solidFill>
                  <a:schemeClr val="tx1"/>
                </a:solidFill>
                <a:latin typeface="Calibri" panose="020F0502020204030204" pitchFamily="34" charset="0"/>
                <a:ea typeface="Calibri" panose="020F0502020204030204" pitchFamily="34" charset="0"/>
                <a:cs typeface="Calibri" panose="020F0502020204030204" pitchFamily="34" charset="0"/>
              </a:rPr>
              <a:t>RandomX</a:t>
            </a: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 Instructions</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17" name="矩形 16">
            <a:extLst>
              <a:ext uri="{FF2B5EF4-FFF2-40B4-BE49-F238E27FC236}">
                <a16:creationId xmlns:a16="http://schemas.microsoft.com/office/drawing/2014/main" id="{F5BCF307-4FE4-02A8-E519-7B99DD5C1C83}"/>
              </a:ext>
            </a:extLst>
          </p:cNvPr>
          <p:cNvSpPr/>
          <p:nvPr/>
        </p:nvSpPr>
        <p:spPr>
          <a:xfrm>
            <a:off x="3256368" y="5780094"/>
            <a:ext cx="2302691" cy="139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Element Propagations</a:t>
            </a:r>
            <a:endParaRPr lang="zh-CN" altLang="en-US" i="1" baseline="-25000" dirty="0">
              <a:solidFill>
                <a:schemeClr val="tx1"/>
              </a:solidFill>
              <a:latin typeface="Calibri" panose="020F0502020204030204" pitchFamily="34" charset="0"/>
              <a:cs typeface="Calibri" panose="020F0502020204030204" pitchFamily="34" charset="0"/>
            </a:endParaRPr>
          </a:p>
        </p:txBody>
      </p:sp>
      <p:grpSp>
        <p:nvGrpSpPr>
          <p:cNvPr id="18" name="组合 17">
            <a:extLst>
              <a:ext uri="{FF2B5EF4-FFF2-40B4-BE49-F238E27FC236}">
                <a16:creationId xmlns:a16="http://schemas.microsoft.com/office/drawing/2014/main" id="{ECF4B3AD-D18D-A910-C82E-9682ED1CA674}"/>
              </a:ext>
            </a:extLst>
          </p:cNvPr>
          <p:cNvGrpSpPr/>
          <p:nvPr/>
        </p:nvGrpSpPr>
        <p:grpSpPr>
          <a:xfrm>
            <a:off x="3459473" y="3217897"/>
            <a:ext cx="1905443" cy="2120975"/>
            <a:chOff x="2820146" y="921821"/>
            <a:chExt cx="1362555" cy="1516679"/>
          </a:xfrm>
        </p:grpSpPr>
        <p:grpSp>
          <p:nvGrpSpPr>
            <p:cNvPr id="19" name="组合 18">
              <a:extLst>
                <a:ext uri="{FF2B5EF4-FFF2-40B4-BE49-F238E27FC236}">
                  <a16:creationId xmlns:a16="http://schemas.microsoft.com/office/drawing/2014/main" id="{7612A32E-1DFC-4F51-53AD-81AE2A7FBF8D}"/>
                </a:ext>
              </a:extLst>
            </p:cNvPr>
            <p:cNvGrpSpPr/>
            <p:nvPr/>
          </p:nvGrpSpPr>
          <p:grpSpPr>
            <a:xfrm>
              <a:off x="2820146" y="921821"/>
              <a:ext cx="1362555" cy="689142"/>
              <a:chOff x="2159706" y="948879"/>
              <a:chExt cx="2078194" cy="1051091"/>
            </a:xfrm>
          </p:grpSpPr>
          <p:cxnSp>
            <p:nvCxnSpPr>
              <p:cNvPr id="47" name="直线箭头连接符 18">
                <a:extLst>
                  <a:ext uri="{FF2B5EF4-FFF2-40B4-BE49-F238E27FC236}">
                    <a16:creationId xmlns:a16="http://schemas.microsoft.com/office/drawing/2014/main" id="{287707B4-7E8D-45BA-FB75-C511E9811130}"/>
                  </a:ext>
                </a:extLst>
              </p:cNvPr>
              <p:cNvCxnSpPr>
                <a:cxnSpLocks/>
                <a:stCxn id="64" idx="2"/>
                <a:endCxn id="58" idx="0"/>
              </p:cNvCxnSpPr>
              <p:nvPr/>
            </p:nvCxnSpPr>
            <p:spPr>
              <a:xfrm flipH="1">
                <a:off x="3759655" y="1311361"/>
                <a:ext cx="249876" cy="326128"/>
              </a:xfrm>
              <a:prstGeom prst="straightConnector1">
                <a:avLst/>
              </a:prstGeom>
              <a:ln w="28575" cmpd="tri">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48" name="直线箭头连接符 18">
                <a:extLst>
                  <a:ext uri="{FF2B5EF4-FFF2-40B4-BE49-F238E27FC236}">
                    <a16:creationId xmlns:a16="http://schemas.microsoft.com/office/drawing/2014/main" id="{D03B3DCA-E6DF-4ABA-3D5B-7759543412D3}"/>
                  </a:ext>
                </a:extLst>
              </p:cNvPr>
              <p:cNvCxnSpPr>
                <a:cxnSpLocks/>
                <a:stCxn id="72" idx="2"/>
                <a:endCxn id="60" idx="0"/>
              </p:cNvCxnSpPr>
              <p:nvPr/>
            </p:nvCxnSpPr>
            <p:spPr>
              <a:xfrm>
                <a:off x="2388078" y="1311467"/>
                <a:ext cx="250941" cy="326128"/>
              </a:xfrm>
              <a:prstGeom prst="straightConnector1">
                <a:avLst/>
              </a:prstGeom>
              <a:ln w="28575">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直线箭头连接符 18">
                <a:extLst>
                  <a:ext uri="{FF2B5EF4-FFF2-40B4-BE49-F238E27FC236}">
                    <a16:creationId xmlns:a16="http://schemas.microsoft.com/office/drawing/2014/main" id="{09FAA1D2-3380-4ADF-9561-7CF0F8F058B3}"/>
                  </a:ext>
                </a:extLst>
              </p:cNvPr>
              <p:cNvCxnSpPr>
                <a:cxnSpLocks/>
                <a:stCxn id="66" idx="2"/>
                <a:endCxn id="58" idx="0"/>
              </p:cNvCxnSpPr>
              <p:nvPr/>
            </p:nvCxnSpPr>
            <p:spPr>
              <a:xfrm>
                <a:off x="3511547" y="1311361"/>
                <a:ext cx="248108" cy="326128"/>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50" name="直线箭头连接符 18">
                <a:extLst>
                  <a:ext uri="{FF2B5EF4-FFF2-40B4-BE49-F238E27FC236}">
                    <a16:creationId xmlns:a16="http://schemas.microsoft.com/office/drawing/2014/main" id="{7CC78739-1F0E-86AA-0257-DFE519933503}"/>
                  </a:ext>
                </a:extLst>
              </p:cNvPr>
              <p:cNvCxnSpPr>
                <a:cxnSpLocks/>
                <a:stCxn id="70" idx="2"/>
                <a:endCxn id="60" idx="0"/>
              </p:cNvCxnSpPr>
              <p:nvPr/>
            </p:nvCxnSpPr>
            <p:spPr>
              <a:xfrm flipH="1">
                <a:off x="2639019" y="1311254"/>
                <a:ext cx="247043" cy="326341"/>
              </a:xfrm>
              <a:prstGeom prst="straightConnector1">
                <a:avLst/>
              </a:prstGeom>
              <a:ln w="28575" cmpd="tri">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BA346A99-9BCF-3080-A301-0C68265EE289}"/>
                  </a:ext>
                </a:extLst>
              </p:cNvPr>
              <p:cNvGrpSpPr/>
              <p:nvPr/>
            </p:nvGrpSpPr>
            <p:grpSpPr>
              <a:xfrm>
                <a:off x="2159706" y="948879"/>
                <a:ext cx="958624" cy="362588"/>
                <a:chOff x="1513438" y="1282879"/>
                <a:chExt cx="958624" cy="362588"/>
              </a:xfrm>
            </p:grpSpPr>
            <p:grpSp>
              <p:nvGrpSpPr>
                <p:cNvPr id="67" name="组合 66">
                  <a:extLst>
                    <a:ext uri="{FF2B5EF4-FFF2-40B4-BE49-F238E27FC236}">
                      <a16:creationId xmlns:a16="http://schemas.microsoft.com/office/drawing/2014/main" id="{4E5D4230-67FA-3EC7-3542-A4724AF9D233}"/>
                    </a:ext>
                  </a:extLst>
                </p:cNvPr>
                <p:cNvGrpSpPr/>
                <p:nvPr/>
              </p:nvGrpSpPr>
              <p:grpSpPr>
                <a:xfrm>
                  <a:off x="1513438" y="1283092"/>
                  <a:ext cx="456742" cy="362375"/>
                  <a:chOff x="1513438" y="1283092"/>
                  <a:chExt cx="456742" cy="362375"/>
                </a:xfrm>
              </p:grpSpPr>
              <p:sp>
                <p:nvSpPr>
                  <p:cNvPr id="71" name="矩形 70">
                    <a:extLst>
                      <a:ext uri="{FF2B5EF4-FFF2-40B4-BE49-F238E27FC236}">
                        <a16:creationId xmlns:a16="http://schemas.microsoft.com/office/drawing/2014/main" id="{D5BD87D1-BCDD-3691-4F60-AB8401CFBB75}"/>
                      </a:ext>
                    </a:extLst>
                  </p:cNvPr>
                  <p:cNvSpPr/>
                  <p:nvPr/>
                </p:nvSpPr>
                <p:spPr>
                  <a:xfrm>
                    <a:off x="1513438" y="129736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72" name="矩形 71">
                    <a:extLst>
                      <a:ext uri="{FF2B5EF4-FFF2-40B4-BE49-F238E27FC236}">
                        <a16:creationId xmlns:a16="http://schemas.microsoft.com/office/drawing/2014/main" id="{F451C1AC-0786-7A1A-1B68-EB912BCDA0D8}"/>
                      </a:ext>
                    </a:extLst>
                  </p:cNvPr>
                  <p:cNvSpPr/>
                  <p:nvPr/>
                </p:nvSpPr>
                <p:spPr>
                  <a:xfrm>
                    <a:off x="1560622" y="1283092"/>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68" name="组合 67">
                  <a:extLst>
                    <a:ext uri="{FF2B5EF4-FFF2-40B4-BE49-F238E27FC236}">
                      <a16:creationId xmlns:a16="http://schemas.microsoft.com/office/drawing/2014/main" id="{8B33257A-36FE-AD6C-44BF-31408EB01E5A}"/>
                    </a:ext>
                  </a:extLst>
                </p:cNvPr>
                <p:cNvGrpSpPr/>
                <p:nvPr/>
              </p:nvGrpSpPr>
              <p:grpSpPr>
                <a:xfrm>
                  <a:off x="2015320" y="1282879"/>
                  <a:ext cx="456742" cy="362375"/>
                  <a:chOff x="2015320" y="1282879"/>
                  <a:chExt cx="456742" cy="362375"/>
                </a:xfrm>
              </p:grpSpPr>
              <p:sp>
                <p:nvSpPr>
                  <p:cNvPr id="69" name="矩形 68">
                    <a:extLst>
                      <a:ext uri="{FF2B5EF4-FFF2-40B4-BE49-F238E27FC236}">
                        <a16:creationId xmlns:a16="http://schemas.microsoft.com/office/drawing/2014/main" id="{321D9E73-AA5E-D83F-EA42-F532D5EDA6C1}"/>
                      </a:ext>
                    </a:extLst>
                  </p:cNvPr>
                  <p:cNvSpPr/>
                  <p:nvPr/>
                </p:nvSpPr>
                <p:spPr>
                  <a:xfrm>
                    <a:off x="2015320"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70" name="矩形 69">
                    <a:extLst>
                      <a:ext uri="{FF2B5EF4-FFF2-40B4-BE49-F238E27FC236}">
                        <a16:creationId xmlns:a16="http://schemas.microsoft.com/office/drawing/2014/main" id="{CDCF61D4-DCF3-E309-6F43-3B1C90F1BF61}"/>
                      </a:ext>
                    </a:extLst>
                  </p:cNvPr>
                  <p:cNvSpPr/>
                  <p:nvPr/>
                </p:nvSpPr>
                <p:spPr>
                  <a:xfrm>
                    <a:off x="2058606" y="128287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52" name="组合 51">
                <a:extLst>
                  <a:ext uri="{FF2B5EF4-FFF2-40B4-BE49-F238E27FC236}">
                    <a16:creationId xmlns:a16="http://schemas.microsoft.com/office/drawing/2014/main" id="{3B17FB1B-721C-729A-8963-EBE237B3E3A3}"/>
                  </a:ext>
                </a:extLst>
              </p:cNvPr>
              <p:cNvGrpSpPr/>
              <p:nvPr/>
            </p:nvGrpSpPr>
            <p:grpSpPr>
              <a:xfrm>
                <a:off x="3285444" y="948986"/>
                <a:ext cx="952456" cy="362375"/>
                <a:chOff x="2852432" y="1282986"/>
                <a:chExt cx="952456" cy="362375"/>
              </a:xfrm>
            </p:grpSpPr>
            <p:grpSp>
              <p:nvGrpSpPr>
                <p:cNvPr id="61" name="组合 60">
                  <a:extLst>
                    <a:ext uri="{FF2B5EF4-FFF2-40B4-BE49-F238E27FC236}">
                      <a16:creationId xmlns:a16="http://schemas.microsoft.com/office/drawing/2014/main" id="{B846689B-27FD-820E-201B-1227A46219C7}"/>
                    </a:ext>
                  </a:extLst>
                </p:cNvPr>
                <p:cNvGrpSpPr/>
                <p:nvPr/>
              </p:nvGrpSpPr>
              <p:grpSpPr>
                <a:xfrm>
                  <a:off x="2852432" y="1282986"/>
                  <a:ext cx="456742" cy="362375"/>
                  <a:chOff x="2852432" y="1282986"/>
                  <a:chExt cx="456742" cy="362375"/>
                </a:xfrm>
              </p:grpSpPr>
              <p:sp>
                <p:nvSpPr>
                  <p:cNvPr id="65" name="矩形 64">
                    <a:extLst>
                      <a:ext uri="{FF2B5EF4-FFF2-40B4-BE49-F238E27FC236}">
                        <a16:creationId xmlns:a16="http://schemas.microsoft.com/office/drawing/2014/main" id="{DB2FDEC8-5AD1-76A8-FF40-AAB9509A12A7}"/>
                      </a:ext>
                    </a:extLst>
                  </p:cNvPr>
                  <p:cNvSpPr/>
                  <p:nvPr/>
                </p:nvSpPr>
                <p:spPr>
                  <a:xfrm>
                    <a:off x="2852432"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6" name="矩形 65">
                    <a:extLst>
                      <a:ext uri="{FF2B5EF4-FFF2-40B4-BE49-F238E27FC236}">
                        <a16:creationId xmlns:a16="http://schemas.microsoft.com/office/drawing/2014/main" id="{3D8A9DDC-625C-C880-F48F-BC9A4F16E48D}"/>
                      </a:ext>
                    </a:extLst>
                  </p:cNvPr>
                  <p:cNvSpPr/>
                  <p:nvPr/>
                </p:nvSpPr>
                <p:spPr>
                  <a:xfrm>
                    <a:off x="2897347"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62" name="组合 61">
                  <a:extLst>
                    <a:ext uri="{FF2B5EF4-FFF2-40B4-BE49-F238E27FC236}">
                      <a16:creationId xmlns:a16="http://schemas.microsoft.com/office/drawing/2014/main" id="{D8D42D81-B66A-C647-3CFA-8A7A599270C8}"/>
                    </a:ext>
                  </a:extLst>
                </p:cNvPr>
                <p:cNvGrpSpPr/>
                <p:nvPr/>
              </p:nvGrpSpPr>
              <p:grpSpPr>
                <a:xfrm>
                  <a:off x="3348146" y="1282986"/>
                  <a:ext cx="456742" cy="362375"/>
                  <a:chOff x="3348146" y="1282986"/>
                  <a:chExt cx="456742" cy="362375"/>
                </a:xfrm>
              </p:grpSpPr>
              <p:sp>
                <p:nvSpPr>
                  <p:cNvPr id="63" name="矩形 62">
                    <a:extLst>
                      <a:ext uri="{FF2B5EF4-FFF2-40B4-BE49-F238E27FC236}">
                        <a16:creationId xmlns:a16="http://schemas.microsoft.com/office/drawing/2014/main" id="{10CB0027-C638-A716-99A0-1578FED70808}"/>
                      </a:ext>
                    </a:extLst>
                  </p:cNvPr>
                  <p:cNvSpPr/>
                  <p:nvPr/>
                </p:nvSpPr>
                <p:spPr>
                  <a:xfrm>
                    <a:off x="3348146"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3</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4" name="矩形 63">
                    <a:extLst>
                      <a:ext uri="{FF2B5EF4-FFF2-40B4-BE49-F238E27FC236}">
                        <a16:creationId xmlns:a16="http://schemas.microsoft.com/office/drawing/2014/main" id="{0FB416CE-32BE-7688-0849-36706A04878E}"/>
                      </a:ext>
                    </a:extLst>
                  </p:cNvPr>
                  <p:cNvSpPr/>
                  <p:nvPr/>
                </p:nvSpPr>
                <p:spPr>
                  <a:xfrm>
                    <a:off x="3395331"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53" name="组合 52">
                <a:extLst>
                  <a:ext uri="{FF2B5EF4-FFF2-40B4-BE49-F238E27FC236}">
                    <a16:creationId xmlns:a16="http://schemas.microsoft.com/office/drawing/2014/main" id="{59A8C1E4-3B98-2BA6-C018-D7641064CDC2}"/>
                  </a:ext>
                </a:extLst>
              </p:cNvPr>
              <p:cNvGrpSpPr/>
              <p:nvPr/>
            </p:nvGrpSpPr>
            <p:grpSpPr>
              <a:xfrm>
                <a:off x="2410647" y="1637595"/>
                <a:ext cx="456742" cy="362375"/>
                <a:chOff x="1513438" y="1971595"/>
                <a:chExt cx="456742" cy="362375"/>
              </a:xfrm>
            </p:grpSpPr>
            <p:sp>
              <p:nvSpPr>
                <p:cNvPr id="59" name="矩形 58">
                  <a:extLst>
                    <a:ext uri="{FF2B5EF4-FFF2-40B4-BE49-F238E27FC236}">
                      <a16:creationId xmlns:a16="http://schemas.microsoft.com/office/drawing/2014/main" id="{F3164D60-F9DF-A6FE-B3ED-2CC07C5C0025}"/>
                    </a:ext>
                  </a:extLst>
                </p:cNvPr>
                <p:cNvSpPr/>
                <p:nvPr/>
              </p:nvSpPr>
              <p:spPr>
                <a:xfrm>
                  <a:off x="1513438" y="19858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60" name="矩形 59">
                  <a:extLst>
                    <a:ext uri="{FF2B5EF4-FFF2-40B4-BE49-F238E27FC236}">
                      <a16:creationId xmlns:a16="http://schemas.microsoft.com/office/drawing/2014/main" id="{FA23A66B-4860-1833-328C-C51FACC79D12}"/>
                    </a:ext>
                  </a:extLst>
                </p:cNvPr>
                <p:cNvSpPr/>
                <p:nvPr/>
              </p:nvSpPr>
              <p:spPr>
                <a:xfrm>
                  <a:off x="1560622" y="1971595"/>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54" name="组合 53">
                <a:extLst>
                  <a:ext uri="{FF2B5EF4-FFF2-40B4-BE49-F238E27FC236}">
                    <a16:creationId xmlns:a16="http://schemas.microsoft.com/office/drawing/2014/main" id="{13937948-8211-0238-932E-8133540A9B55}"/>
                  </a:ext>
                </a:extLst>
              </p:cNvPr>
              <p:cNvGrpSpPr/>
              <p:nvPr/>
            </p:nvGrpSpPr>
            <p:grpSpPr>
              <a:xfrm>
                <a:off x="3533301" y="1637489"/>
                <a:ext cx="456742" cy="362375"/>
                <a:chOff x="2852181" y="1971489"/>
                <a:chExt cx="456742" cy="362375"/>
              </a:xfrm>
            </p:grpSpPr>
            <p:sp>
              <p:nvSpPr>
                <p:cNvPr id="57" name="矩形 56">
                  <a:extLst>
                    <a:ext uri="{FF2B5EF4-FFF2-40B4-BE49-F238E27FC236}">
                      <a16:creationId xmlns:a16="http://schemas.microsoft.com/office/drawing/2014/main" id="{49852E49-7E4B-0930-E596-A08F10456996}"/>
                    </a:ext>
                  </a:extLst>
                </p:cNvPr>
                <p:cNvSpPr/>
                <p:nvPr/>
              </p:nvSpPr>
              <p:spPr>
                <a:xfrm>
                  <a:off x="2852181" y="1985869"/>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58" name="矩形 57">
                  <a:extLst>
                    <a:ext uri="{FF2B5EF4-FFF2-40B4-BE49-F238E27FC236}">
                      <a16:creationId xmlns:a16="http://schemas.microsoft.com/office/drawing/2014/main" id="{95132A46-1A58-8651-4EDD-5962E599DDA4}"/>
                    </a:ext>
                  </a:extLst>
                </p:cNvPr>
                <p:cNvSpPr/>
                <p:nvPr/>
              </p:nvSpPr>
              <p:spPr>
                <a:xfrm>
                  <a:off x="2897347" y="197148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55" name="矩形 54">
                <a:extLst>
                  <a:ext uri="{FF2B5EF4-FFF2-40B4-BE49-F238E27FC236}">
                    <a16:creationId xmlns:a16="http://schemas.microsoft.com/office/drawing/2014/main" id="{C9E18D73-6CB8-7BCC-8AFD-5CD4F2918C97}"/>
                  </a:ext>
                </a:extLst>
              </p:cNvPr>
              <p:cNvSpPr/>
              <p:nvPr/>
            </p:nvSpPr>
            <p:spPr>
              <a:xfrm>
                <a:off x="2410647" y="1306797"/>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7030A0"/>
                    </a:solidFill>
                    <a:latin typeface="Calibri" panose="020F0502020204030204" pitchFamily="34" charset="0"/>
                    <a:cs typeface="Calibri" panose="020F0502020204030204" pitchFamily="34" charset="0"/>
                  </a:rPr>
                  <a:t>-</a:t>
                </a:r>
                <a:endParaRPr lang="zh-CN" altLang="en-US" dirty="0">
                  <a:solidFill>
                    <a:srgbClr val="7030A0"/>
                  </a:solidFill>
                  <a:latin typeface="Calibri" panose="020F0502020204030204" pitchFamily="34" charset="0"/>
                  <a:cs typeface="Calibri" panose="020F0502020204030204" pitchFamily="34" charset="0"/>
                </a:endParaRPr>
              </a:p>
            </p:txBody>
          </p:sp>
          <p:sp>
            <p:nvSpPr>
              <p:cNvPr id="56" name="矩形 55">
                <a:extLst>
                  <a:ext uri="{FF2B5EF4-FFF2-40B4-BE49-F238E27FC236}">
                    <a16:creationId xmlns:a16="http://schemas.microsoft.com/office/drawing/2014/main" id="{79AE13E1-8CEA-BF99-4B6D-DD4D7383F560}"/>
                  </a:ext>
                </a:extLst>
              </p:cNvPr>
              <p:cNvSpPr/>
              <p:nvPr/>
            </p:nvSpPr>
            <p:spPr>
              <a:xfrm>
                <a:off x="3533301" y="1306585"/>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FF9900"/>
                    </a:solidFill>
                    <a:latin typeface="Calibri" panose="020F0502020204030204" pitchFamily="34" charset="0"/>
                    <a:cs typeface="Calibri" panose="020F0502020204030204" pitchFamily="34" charset="0"/>
                  </a:rPr>
                  <a:t>-</a:t>
                </a:r>
                <a:endParaRPr lang="zh-CN" altLang="en-US" dirty="0">
                  <a:solidFill>
                    <a:srgbClr val="FF9900"/>
                  </a:solidFill>
                  <a:latin typeface="Calibri" panose="020F0502020204030204" pitchFamily="34" charset="0"/>
                  <a:cs typeface="Calibri" panose="020F0502020204030204" pitchFamily="34" charset="0"/>
                </a:endParaRPr>
              </a:p>
            </p:txBody>
          </p:sp>
        </p:grpSp>
        <p:grpSp>
          <p:nvGrpSpPr>
            <p:cNvPr id="20" name="组合 19">
              <a:extLst>
                <a:ext uri="{FF2B5EF4-FFF2-40B4-BE49-F238E27FC236}">
                  <a16:creationId xmlns:a16="http://schemas.microsoft.com/office/drawing/2014/main" id="{8AA2F6BB-030C-D00D-30C2-4645DE24FDA7}"/>
                </a:ext>
              </a:extLst>
            </p:cNvPr>
            <p:cNvGrpSpPr/>
            <p:nvPr/>
          </p:nvGrpSpPr>
          <p:grpSpPr>
            <a:xfrm>
              <a:off x="2820146" y="1749358"/>
              <a:ext cx="1362555" cy="689142"/>
              <a:chOff x="2159706" y="948879"/>
              <a:chExt cx="2078194" cy="1051091"/>
            </a:xfrm>
          </p:grpSpPr>
          <p:cxnSp>
            <p:nvCxnSpPr>
              <p:cNvPr id="21" name="直线箭头连接符 18">
                <a:extLst>
                  <a:ext uri="{FF2B5EF4-FFF2-40B4-BE49-F238E27FC236}">
                    <a16:creationId xmlns:a16="http://schemas.microsoft.com/office/drawing/2014/main" id="{BAEC0846-56EC-7CFD-A611-0B2FE4FFEDC1}"/>
                  </a:ext>
                </a:extLst>
              </p:cNvPr>
              <p:cNvCxnSpPr>
                <a:cxnSpLocks/>
                <a:stCxn id="38" idx="2"/>
                <a:endCxn id="32" idx="0"/>
              </p:cNvCxnSpPr>
              <p:nvPr/>
            </p:nvCxnSpPr>
            <p:spPr>
              <a:xfrm flipH="1">
                <a:off x="3759655" y="1311361"/>
                <a:ext cx="249876" cy="326128"/>
              </a:xfrm>
              <a:prstGeom prst="straightConnector1">
                <a:avLst/>
              </a:prstGeom>
              <a:ln w="28575" cmpd="tri">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直线箭头连接符 18">
                <a:extLst>
                  <a:ext uri="{FF2B5EF4-FFF2-40B4-BE49-F238E27FC236}">
                    <a16:creationId xmlns:a16="http://schemas.microsoft.com/office/drawing/2014/main" id="{DC38AEA4-BAAE-75E4-9B26-2CAF6D8BB449}"/>
                  </a:ext>
                </a:extLst>
              </p:cNvPr>
              <p:cNvCxnSpPr>
                <a:cxnSpLocks/>
                <a:stCxn id="46" idx="2"/>
                <a:endCxn id="34" idx="0"/>
              </p:cNvCxnSpPr>
              <p:nvPr/>
            </p:nvCxnSpPr>
            <p:spPr>
              <a:xfrm>
                <a:off x="2388078" y="1311467"/>
                <a:ext cx="250941" cy="326128"/>
              </a:xfrm>
              <a:prstGeom prst="straightConnector1">
                <a:avLst/>
              </a:prstGeom>
              <a:ln w="28575">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直线箭头连接符 18">
                <a:extLst>
                  <a:ext uri="{FF2B5EF4-FFF2-40B4-BE49-F238E27FC236}">
                    <a16:creationId xmlns:a16="http://schemas.microsoft.com/office/drawing/2014/main" id="{1D173D15-3DA3-56CD-3EBD-77C16B2E9EE3}"/>
                  </a:ext>
                </a:extLst>
              </p:cNvPr>
              <p:cNvCxnSpPr>
                <a:cxnSpLocks/>
                <a:stCxn id="40" idx="2"/>
                <a:endCxn id="32" idx="0"/>
              </p:cNvCxnSpPr>
              <p:nvPr/>
            </p:nvCxnSpPr>
            <p:spPr>
              <a:xfrm>
                <a:off x="3511547" y="1311361"/>
                <a:ext cx="248108" cy="326128"/>
              </a:xfrm>
              <a:prstGeom prst="straightConnector1">
                <a:avLst/>
              </a:prstGeom>
              <a:ln w="28575" cmpd="sng">
                <a:solidFill>
                  <a:srgbClr val="FF9900"/>
                </a:solidFill>
                <a:prstDash val="solid"/>
                <a:tailEnd type="triangle" w="sm" len="med"/>
              </a:ln>
            </p:spPr>
            <p:style>
              <a:lnRef idx="1">
                <a:schemeClr val="accent1"/>
              </a:lnRef>
              <a:fillRef idx="0">
                <a:schemeClr val="accent1"/>
              </a:fillRef>
              <a:effectRef idx="0">
                <a:schemeClr val="accent1"/>
              </a:effectRef>
              <a:fontRef idx="minor">
                <a:schemeClr val="tx1"/>
              </a:fontRef>
            </p:style>
          </p:cxnSp>
          <p:cxnSp>
            <p:nvCxnSpPr>
              <p:cNvPr id="24" name="直线箭头连接符 18">
                <a:extLst>
                  <a:ext uri="{FF2B5EF4-FFF2-40B4-BE49-F238E27FC236}">
                    <a16:creationId xmlns:a16="http://schemas.microsoft.com/office/drawing/2014/main" id="{FD272270-7725-522B-3070-0F16C6593E38}"/>
                  </a:ext>
                </a:extLst>
              </p:cNvPr>
              <p:cNvCxnSpPr>
                <a:cxnSpLocks/>
                <a:stCxn id="44" idx="2"/>
                <a:endCxn id="34" idx="0"/>
              </p:cNvCxnSpPr>
              <p:nvPr/>
            </p:nvCxnSpPr>
            <p:spPr>
              <a:xfrm flipH="1">
                <a:off x="2639019" y="1311254"/>
                <a:ext cx="247043" cy="326341"/>
              </a:xfrm>
              <a:prstGeom prst="straightConnector1">
                <a:avLst/>
              </a:prstGeom>
              <a:ln w="28575" cmpd="tri">
                <a:solidFill>
                  <a:srgbClr val="7030A0"/>
                </a:solidFill>
                <a:prstDash val="solid"/>
                <a:tailEnd type="triangle" w="sm" len="med"/>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775D73C2-170B-EF4C-C1D1-7DA28B6DC286}"/>
                  </a:ext>
                </a:extLst>
              </p:cNvPr>
              <p:cNvGrpSpPr/>
              <p:nvPr/>
            </p:nvGrpSpPr>
            <p:grpSpPr>
              <a:xfrm>
                <a:off x="2159706" y="948879"/>
                <a:ext cx="958624" cy="362588"/>
                <a:chOff x="1513438" y="1282879"/>
                <a:chExt cx="958624" cy="362588"/>
              </a:xfrm>
            </p:grpSpPr>
            <p:grpSp>
              <p:nvGrpSpPr>
                <p:cNvPr id="41" name="组合 40">
                  <a:extLst>
                    <a:ext uri="{FF2B5EF4-FFF2-40B4-BE49-F238E27FC236}">
                      <a16:creationId xmlns:a16="http://schemas.microsoft.com/office/drawing/2014/main" id="{15631D1E-55D0-1392-8664-C75DB437D1A0}"/>
                    </a:ext>
                  </a:extLst>
                </p:cNvPr>
                <p:cNvGrpSpPr/>
                <p:nvPr/>
              </p:nvGrpSpPr>
              <p:grpSpPr>
                <a:xfrm>
                  <a:off x="1513438" y="1283092"/>
                  <a:ext cx="456742" cy="362375"/>
                  <a:chOff x="1513438" y="1283092"/>
                  <a:chExt cx="456742" cy="362375"/>
                </a:xfrm>
              </p:grpSpPr>
              <p:sp>
                <p:nvSpPr>
                  <p:cNvPr id="45" name="矩形 44">
                    <a:extLst>
                      <a:ext uri="{FF2B5EF4-FFF2-40B4-BE49-F238E27FC236}">
                        <a16:creationId xmlns:a16="http://schemas.microsoft.com/office/drawing/2014/main" id="{F7B695B4-2526-80EB-3A7D-A49969DB30D0}"/>
                      </a:ext>
                    </a:extLst>
                  </p:cNvPr>
                  <p:cNvSpPr/>
                  <p:nvPr/>
                </p:nvSpPr>
                <p:spPr>
                  <a:xfrm>
                    <a:off x="1513438" y="1297367"/>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6" name="矩形 45">
                    <a:extLst>
                      <a:ext uri="{FF2B5EF4-FFF2-40B4-BE49-F238E27FC236}">
                        <a16:creationId xmlns:a16="http://schemas.microsoft.com/office/drawing/2014/main" id="{75330B59-64EA-418A-AED0-AA87C4B8C1C7}"/>
                      </a:ext>
                    </a:extLst>
                  </p:cNvPr>
                  <p:cNvSpPr/>
                  <p:nvPr/>
                </p:nvSpPr>
                <p:spPr>
                  <a:xfrm>
                    <a:off x="1560622" y="1283092"/>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42" name="组合 41">
                  <a:extLst>
                    <a:ext uri="{FF2B5EF4-FFF2-40B4-BE49-F238E27FC236}">
                      <a16:creationId xmlns:a16="http://schemas.microsoft.com/office/drawing/2014/main" id="{2F087563-B9CB-762E-1AC4-C1AC9AB7DF4F}"/>
                    </a:ext>
                  </a:extLst>
                </p:cNvPr>
                <p:cNvGrpSpPr/>
                <p:nvPr/>
              </p:nvGrpSpPr>
              <p:grpSpPr>
                <a:xfrm>
                  <a:off x="2015320" y="1282879"/>
                  <a:ext cx="456742" cy="362375"/>
                  <a:chOff x="2015320" y="1282879"/>
                  <a:chExt cx="456742" cy="362375"/>
                </a:xfrm>
              </p:grpSpPr>
              <p:sp>
                <p:nvSpPr>
                  <p:cNvPr id="43" name="矩形 42">
                    <a:extLst>
                      <a:ext uri="{FF2B5EF4-FFF2-40B4-BE49-F238E27FC236}">
                        <a16:creationId xmlns:a16="http://schemas.microsoft.com/office/drawing/2014/main" id="{0A6C8AF4-2EB7-756D-A595-00E5BB2EBFAB}"/>
                      </a:ext>
                    </a:extLst>
                  </p:cNvPr>
                  <p:cNvSpPr/>
                  <p:nvPr/>
                </p:nvSpPr>
                <p:spPr>
                  <a:xfrm>
                    <a:off x="2015320"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5</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4" name="矩形 43">
                    <a:extLst>
                      <a:ext uri="{FF2B5EF4-FFF2-40B4-BE49-F238E27FC236}">
                        <a16:creationId xmlns:a16="http://schemas.microsoft.com/office/drawing/2014/main" id="{4DFAF4E8-B7A9-6F6E-7CBD-99D7F3AAB103}"/>
                      </a:ext>
                    </a:extLst>
                  </p:cNvPr>
                  <p:cNvSpPr/>
                  <p:nvPr/>
                </p:nvSpPr>
                <p:spPr>
                  <a:xfrm>
                    <a:off x="2058606" y="128287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26" name="组合 25">
                <a:extLst>
                  <a:ext uri="{FF2B5EF4-FFF2-40B4-BE49-F238E27FC236}">
                    <a16:creationId xmlns:a16="http://schemas.microsoft.com/office/drawing/2014/main" id="{78F8B19F-66E4-1E8A-1B54-076ED93CB0E6}"/>
                  </a:ext>
                </a:extLst>
              </p:cNvPr>
              <p:cNvGrpSpPr/>
              <p:nvPr/>
            </p:nvGrpSpPr>
            <p:grpSpPr>
              <a:xfrm>
                <a:off x="3285444" y="948986"/>
                <a:ext cx="952456" cy="362375"/>
                <a:chOff x="2852432" y="1282986"/>
                <a:chExt cx="952456" cy="362375"/>
              </a:xfrm>
            </p:grpSpPr>
            <p:grpSp>
              <p:nvGrpSpPr>
                <p:cNvPr id="35" name="组合 34">
                  <a:extLst>
                    <a:ext uri="{FF2B5EF4-FFF2-40B4-BE49-F238E27FC236}">
                      <a16:creationId xmlns:a16="http://schemas.microsoft.com/office/drawing/2014/main" id="{538F6958-8A4D-9BA0-32F3-B255432CEAF1}"/>
                    </a:ext>
                  </a:extLst>
                </p:cNvPr>
                <p:cNvGrpSpPr/>
                <p:nvPr/>
              </p:nvGrpSpPr>
              <p:grpSpPr>
                <a:xfrm>
                  <a:off x="2852432" y="1282986"/>
                  <a:ext cx="456742" cy="362375"/>
                  <a:chOff x="2852432" y="1282986"/>
                  <a:chExt cx="456742" cy="362375"/>
                </a:xfrm>
              </p:grpSpPr>
              <p:sp>
                <p:nvSpPr>
                  <p:cNvPr id="39" name="矩形 38">
                    <a:extLst>
                      <a:ext uri="{FF2B5EF4-FFF2-40B4-BE49-F238E27FC236}">
                        <a16:creationId xmlns:a16="http://schemas.microsoft.com/office/drawing/2014/main" id="{9E9F67A0-D11F-E972-2298-1EEF07354E5E}"/>
                      </a:ext>
                    </a:extLst>
                  </p:cNvPr>
                  <p:cNvSpPr/>
                  <p:nvPr/>
                </p:nvSpPr>
                <p:spPr>
                  <a:xfrm>
                    <a:off x="2852432"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6</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40" name="矩形 39">
                    <a:extLst>
                      <a:ext uri="{FF2B5EF4-FFF2-40B4-BE49-F238E27FC236}">
                        <a16:creationId xmlns:a16="http://schemas.microsoft.com/office/drawing/2014/main" id="{A64C5CE6-853E-AF15-0BDF-F372B4001408}"/>
                      </a:ext>
                    </a:extLst>
                  </p:cNvPr>
                  <p:cNvSpPr/>
                  <p:nvPr/>
                </p:nvSpPr>
                <p:spPr>
                  <a:xfrm>
                    <a:off x="2897347"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36" name="组合 35">
                  <a:extLst>
                    <a:ext uri="{FF2B5EF4-FFF2-40B4-BE49-F238E27FC236}">
                      <a16:creationId xmlns:a16="http://schemas.microsoft.com/office/drawing/2014/main" id="{E462023E-B74E-D6C0-5643-541497804BFF}"/>
                    </a:ext>
                  </a:extLst>
                </p:cNvPr>
                <p:cNvGrpSpPr/>
                <p:nvPr/>
              </p:nvGrpSpPr>
              <p:grpSpPr>
                <a:xfrm>
                  <a:off x="3348146" y="1282986"/>
                  <a:ext cx="456742" cy="362375"/>
                  <a:chOff x="3348146" y="1282986"/>
                  <a:chExt cx="456742" cy="362375"/>
                </a:xfrm>
              </p:grpSpPr>
              <p:sp>
                <p:nvSpPr>
                  <p:cNvPr id="37" name="矩形 36">
                    <a:extLst>
                      <a:ext uri="{FF2B5EF4-FFF2-40B4-BE49-F238E27FC236}">
                        <a16:creationId xmlns:a16="http://schemas.microsoft.com/office/drawing/2014/main" id="{8C21E185-F9C1-452C-008C-334B38559865}"/>
                      </a:ext>
                    </a:extLst>
                  </p:cNvPr>
                  <p:cNvSpPr/>
                  <p:nvPr/>
                </p:nvSpPr>
                <p:spPr>
                  <a:xfrm>
                    <a:off x="3348146" y="1297366"/>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7</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9BAD5E97-6224-4CA8-7228-007610EDA416}"/>
                      </a:ext>
                    </a:extLst>
                  </p:cNvPr>
                  <p:cNvSpPr/>
                  <p:nvPr/>
                </p:nvSpPr>
                <p:spPr>
                  <a:xfrm>
                    <a:off x="3395331" y="1282986"/>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grpSp>
            <p:nvGrpSpPr>
              <p:cNvPr id="27" name="组合 26">
                <a:extLst>
                  <a:ext uri="{FF2B5EF4-FFF2-40B4-BE49-F238E27FC236}">
                    <a16:creationId xmlns:a16="http://schemas.microsoft.com/office/drawing/2014/main" id="{158EEE49-74F7-55B3-0F0F-94335B57A1A0}"/>
                  </a:ext>
                </a:extLst>
              </p:cNvPr>
              <p:cNvGrpSpPr/>
              <p:nvPr/>
            </p:nvGrpSpPr>
            <p:grpSpPr>
              <a:xfrm>
                <a:off x="2410647" y="1637595"/>
                <a:ext cx="456742" cy="362375"/>
                <a:chOff x="1513438" y="1971595"/>
                <a:chExt cx="456742" cy="362375"/>
              </a:xfrm>
            </p:grpSpPr>
            <p:sp>
              <p:nvSpPr>
                <p:cNvPr id="33" name="矩形 32">
                  <a:extLst>
                    <a:ext uri="{FF2B5EF4-FFF2-40B4-BE49-F238E27FC236}">
                      <a16:creationId xmlns:a16="http://schemas.microsoft.com/office/drawing/2014/main" id="{982B0595-4853-9266-8BA2-0EE58EE18FA9}"/>
                    </a:ext>
                  </a:extLst>
                </p:cNvPr>
                <p:cNvSpPr/>
                <p:nvPr/>
              </p:nvSpPr>
              <p:spPr>
                <a:xfrm>
                  <a:off x="1513438" y="1985870"/>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4" name="矩形 33">
                  <a:extLst>
                    <a:ext uri="{FF2B5EF4-FFF2-40B4-BE49-F238E27FC236}">
                      <a16:creationId xmlns:a16="http://schemas.microsoft.com/office/drawing/2014/main" id="{981771F9-641F-DA1A-1C2F-42E452FB91A7}"/>
                    </a:ext>
                  </a:extLst>
                </p:cNvPr>
                <p:cNvSpPr/>
                <p:nvPr/>
              </p:nvSpPr>
              <p:spPr>
                <a:xfrm>
                  <a:off x="1560622" y="1971595"/>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28" name="组合 27">
                <a:extLst>
                  <a:ext uri="{FF2B5EF4-FFF2-40B4-BE49-F238E27FC236}">
                    <a16:creationId xmlns:a16="http://schemas.microsoft.com/office/drawing/2014/main" id="{2CC6837C-5E82-238D-3B79-040B84E79EE7}"/>
                  </a:ext>
                </a:extLst>
              </p:cNvPr>
              <p:cNvGrpSpPr/>
              <p:nvPr/>
            </p:nvGrpSpPr>
            <p:grpSpPr>
              <a:xfrm>
                <a:off x="3533301" y="1637489"/>
                <a:ext cx="456742" cy="362375"/>
                <a:chOff x="2852181" y="1971489"/>
                <a:chExt cx="456742" cy="362375"/>
              </a:xfrm>
            </p:grpSpPr>
            <p:sp>
              <p:nvSpPr>
                <p:cNvPr id="31" name="矩形 30">
                  <a:extLst>
                    <a:ext uri="{FF2B5EF4-FFF2-40B4-BE49-F238E27FC236}">
                      <a16:creationId xmlns:a16="http://schemas.microsoft.com/office/drawing/2014/main" id="{1F0465E2-91BB-75BD-E839-7C33DA2EBE8C}"/>
                    </a:ext>
                  </a:extLst>
                </p:cNvPr>
                <p:cNvSpPr/>
                <p:nvPr/>
              </p:nvSpPr>
              <p:spPr>
                <a:xfrm>
                  <a:off x="2852181" y="1985869"/>
                  <a:ext cx="456742" cy="249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altLang="zh-CN"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6</a:t>
                  </a:r>
                  <a:endParaRPr lang="zh-CN" altLang="en-US" i="1" baseline="-25000" dirty="0">
                    <a:solidFill>
                      <a:schemeClr val="tx1"/>
                    </a:solidFill>
                    <a:latin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64847C63-3568-6E6E-0304-0A91E679A6A5}"/>
                    </a:ext>
                  </a:extLst>
                </p:cNvPr>
                <p:cNvSpPr/>
                <p:nvPr/>
              </p:nvSpPr>
              <p:spPr>
                <a:xfrm>
                  <a:off x="2897347" y="1971489"/>
                  <a:ext cx="362375" cy="3623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29" name="矩形 28">
                <a:extLst>
                  <a:ext uri="{FF2B5EF4-FFF2-40B4-BE49-F238E27FC236}">
                    <a16:creationId xmlns:a16="http://schemas.microsoft.com/office/drawing/2014/main" id="{997A3C60-6E14-B349-318B-64153D81599F}"/>
                  </a:ext>
                </a:extLst>
              </p:cNvPr>
              <p:cNvSpPr/>
              <p:nvPr/>
            </p:nvSpPr>
            <p:spPr>
              <a:xfrm>
                <a:off x="2410647" y="1306797"/>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7030A0"/>
                    </a:solidFill>
                    <a:latin typeface="Calibri" panose="020F0502020204030204" pitchFamily="34" charset="0"/>
                    <a:cs typeface="Calibri" panose="020F0502020204030204" pitchFamily="34" charset="0"/>
                  </a:rPr>
                  <a:t>-</a:t>
                </a:r>
                <a:endParaRPr lang="zh-CN" altLang="en-US" dirty="0">
                  <a:solidFill>
                    <a:srgbClr val="7030A0"/>
                  </a:solidFill>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E9E27D1F-F660-0EA6-A883-B01B1446A61C}"/>
                  </a:ext>
                </a:extLst>
              </p:cNvPr>
              <p:cNvSpPr/>
              <p:nvPr/>
            </p:nvSpPr>
            <p:spPr>
              <a:xfrm>
                <a:off x="3533301" y="1306585"/>
                <a:ext cx="456742" cy="249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rgbClr val="FF9900"/>
                    </a:solidFill>
                    <a:latin typeface="Calibri" panose="020F0502020204030204" pitchFamily="34" charset="0"/>
                    <a:cs typeface="Calibri" panose="020F0502020204030204" pitchFamily="34" charset="0"/>
                  </a:rPr>
                  <a:t>-</a:t>
                </a:r>
                <a:endParaRPr lang="zh-CN" altLang="en-US" dirty="0">
                  <a:solidFill>
                    <a:srgbClr val="FF9900"/>
                  </a:solidFill>
                  <a:latin typeface="Calibri" panose="020F0502020204030204" pitchFamily="34" charset="0"/>
                  <a:cs typeface="Calibri" panose="020F0502020204030204" pitchFamily="34" charset="0"/>
                </a:endParaRPr>
              </a:p>
            </p:txBody>
          </p:sp>
        </p:grpSp>
      </p:grpSp>
      <p:cxnSp>
        <p:nvCxnSpPr>
          <p:cNvPr id="96" name="直线连接符 60">
            <a:extLst>
              <a:ext uri="{FF2B5EF4-FFF2-40B4-BE49-F238E27FC236}">
                <a16:creationId xmlns:a16="http://schemas.microsoft.com/office/drawing/2014/main" id="{EA800A31-4F2B-2997-FFA8-9A3485404724}"/>
              </a:ext>
            </a:extLst>
          </p:cNvPr>
          <p:cNvCxnSpPr>
            <a:cxnSpLocks/>
          </p:cNvCxnSpPr>
          <p:nvPr/>
        </p:nvCxnSpPr>
        <p:spPr>
          <a:xfrm flipV="1">
            <a:off x="2483200" y="3217896"/>
            <a:ext cx="1019535" cy="11296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线连接符 60">
            <a:extLst>
              <a:ext uri="{FF2B5EF4-FFF2-40B4-BE49-F238E27FC236}">
                <a16:creationId xmlns:a16="http://schemas.microsoft.com/office/drawing/2014/main" id="{823CAA0F-3AC7-5AFC-CD12-22488ADF3D6B}"/>
              </a:ext>
            </a:extLst>
          </p:cNvPr>
          <p:cNvCxnSpPr>
            <a:cxnSpLocks/>
          </p:cNvCxnSpPr>
          <p:nvPr/>
        </p:nvCxnSpPr>
        <p:spPr>
          <a:xfrm>
            <a:off x="2483200" y="3960855"/>
            <a:ext cx="1247019" cy="21186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线连接符 60">
            <a:extLst>
              <a:ext uri="{FF2B5EF4-FFF2-40B4-BE49-F238E27FC236}">
                <a16:creationId xmlns:a16="http://schemas.microsoft.com/office/drawing/2014/main" id="{9D685155-3518-6E3F-F2C1-1F8A3755287E}"/>
              </a:ext>
            </a:extLst>
          </p:cNvPr>
          <p:cNvCxnSpPr>
            <a:cxnSpLocks/>
            <a:stCxn id="2" idx="3"/>
          </p:cNvCxnSpPr>
          <p:nvPr/>
        </p:nvCxnSpPr>
        <p:spPr>
          <a:xfrm>
            <a:off x="2483200" y="4278385"/>
            <a:ext cx="1019535" cy="967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线连接符 60">
            <a:extLst>
              <a:ext uri="{FF2B5EF4-FFF2-40B4-BE49-F238E27FC236}">
                <a16:creationId xmlns:a16="http://schemas.microsoft.com/office/drawing/2014/main" id="{B43EA0EC-9B0B-65D0-3631-DA1FA60535E1}"/>
              </a:ext>
            </a:extLst>
          </p:cNvPr>
          <p:cNvCxnSpPr>
            <a:cxnSpLocks/>
          </p:cNvCxnSpPr>
          <p:nvPr/>
        </p:nvCxnSpPr>
        <p:spPr>
          <a:xfrm>
            <a:off x="2480603" y="5225905"/>
            <a:ext cx="1243779" cy="1128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0" name="表格 109">
            <a:extLst>
              <a:ext uri="{FF2B5EF4-FFF2-40B4-BE49-F238E27FC236}">
                <a16:creationId xmlns:a16="http://schemas.microsoft.com/office/drawing/2014/main" id="{E68ECECB-7D79-74BE-9393-1FB27D5D038D}"/>
              </a:ext>
            </a:extLst>
          </p:cNvPr>
          <p:cNvGraphicFramePr>
            <a:graphicFrameLocks noGrp="1"/>
          </p:cNvGraphicFramePr>
          <p:nvPr>
            <p:extLst>
              <p:ext uri="{D42A27DB-BD31-4B8C-83A1-F6EECF244321}">
                <p14:modId xmlns:p14="http://schemas.microsoft.com/office/powerpoint/2010/main" val="3312362227"/>
              </p:ext>
            </p:extLst>
          </p:nvPr>
        </p:nvGraphicFramePr>
        <p:xfrm>
          <a:off x="6411326" y="3469800"/>
          <a:ext cx="2234616" cy="1652210"/>
        </p:xfrm>
        <a:graphic>
          <a:graphicData uri="http://schemas.openxmlformats.org/drawingml/2006/table">
            <a:tbl>
              <a:tblPr firstRow="1" bandRow="1">
                <a:tableStyleId>{5C22544A-7EE6-4342-B048-85BDC9FD1C3A}</a:tableStyleId>
              </a:tblPr>
              <a:tblGrid>
                <a:gridCol w="2234616">
                  <a:extLst>
                    <a:ext uri="{9D8B030D-6E8A-4147-A177-3AD203B41FA5}">
                      <a16:colId xmlns:a16="http://schemas.microsoft.com/office/drawing/2014/main" val="4066974396"/>
                    </a:ext>
                  </a:extLst>
                </a:gridCol>
              </a:tblGrid>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i64x2.sub v2, v0</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748311"/>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177044"/>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err="1">
                          <a:solidFill>
                            <a:schemeClr val="tx1"/>
                          </a:solidFill>
                          <a:latin typeface="Consolas" panose="020B0609020204030204" pitchFamily="49" charset="0"/>
                          <a:cs typeface="Consolas" panose="020B0609020204030204" pitchFamily="49" charset="0"/>
                        </a:rPr>
                        <a:t>br_if</a:t>
                      </a:r>
                      <a:r>
                        <a:rPr kumimoji="1" lang="en-US" altLang="zh-CN" sz="1600" dirty="0">
                          <a:solidFill>
                            <a:schemeClr val="tx1"/>
                          </a:solidFill>
                          <a:latin typeface="Consolas" panose="020B0609020204030204" pitchFamily="49" charset="0"/>
                          <a:cs typeface="Consolas" panose="020B0609020204030204" pitchFamily="49" charset="0"/>
                        </a:rPr>
                        <a:t> </a:t>
                      </a:r>
                      <a:r>
                        <a:rPr kumimoji="1" lang="en-US" altLang="zh-CN" sz="1600" dirty="0">
                          <a:solidFill>
                            <a:srgbClr val="FF0000"/>
                          </a:solidFill>
                          <a:latin typeface="Consolas" panose="020B0609020204030204" pitchFamily="49" charset="0"/>
                          <a:cs typeface="Consolas" panose="020B0609020204030204" pitchFamily="49" charset="0"/>
                        </a:rPr>
                        <a:t>r2_label</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517561"/>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56089"/>
                  </a:ext>
                </a:extLst>
              </a:tr>
              <a:tr h="31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i64x2.sub v4, v6</a:t>
                      </a:r>
                    </a:p>
                  </a:txBody>
                  <a:tcPr marL="109984" marR="109984" marT="43301" marB="43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330734"/>
                  </a:ext>
                </a:extLst>
              </a:tr>
            </a:tbl>
          </a:graphicData>
        </a:graphic>
      </p:graphicFrame>
      <p:sp>
        <p:nvSpPr>
          <p:cNvPr id="111" name="任意形状 79">
            <a:extLst>
              <a:ext uri="{FF2B5EF4-FFF2-40B4-BE49-F238E27FC236}">
                <a16:creationId xmlns:a16="http://schemas.microsoft.com/office/drawing/2014/main" id="{E2B58AE2-91E2-F14D-14AB-7B701DFB5582}"/>
              </a:ext>
            </a:extLst>
          </p:cNvPr>
          <p:cNvSpPr/>
          <p:nvPr/>
        </p:nvSpPr>
        <p:spPr>
          <a:xfrm>
            <a:off x="8645942" y="3693798"/>
            <a:ext cx="116090" cy="566052"/>
          </a:xfrm>
          <a:custGeom>
            <a:avLst/>
            <a:gdLst>
              <a:gd name="connsiteX0" fmla="*/ 0 w 147453"/>
              <a:gd name="connsiteY0" fmla="*/ 479778 h 479778"/>
              <a:gd name="connsiteX1" fmla="*/ 146755 w 147453"/>
              <a:gd name="connsiteY1" fmla="*/ 265289 h 479778"/>
              <a:gd name="connsiteX2" fmla="*/ 45155 w 147453"/>
              <a:gd name="connsiteY2" fmla="*/ 0 h 479778"/>
            </a:gdLst>
            <a:ahLst/>
            <a:cxnLst>
              <a:cxn ang="0">
                <a:pos x="connsiteX0" y="connsiteY0"/>
              </a:cxn>
              <a:cxn ang="0">
                <a:pos x="connsiteX1" y="connsiteY1"/>
              </a:cxn>
              <a:cxn ang="0">
                <a:pos x="connsiteX2" y="connsiteY2"/>
              </a:cxn>
            </a:cxnLst>
            <a:rect l="l" t="t" r="r" b="b"/>
            <a:pathLst>
              <a:path w="147453" h="479778">
                <a:moveTo>
                  <a:pt x="0" y="479778"/>
                </a:moveTo>
                <a:cubicBezTo>
                  <a:pt x="69614" y="412515"/>
                  <a:pt x="139229" y="345252"/>
                  <a:pt x="146755" y="265289"/>
                </a:cubicBezTo>
                <a:cubicBezTo>
                  <a:pt x="154281" y="185326"/>
                  <a:pt x="99718" y="92663"/>
                  <a:pt x="45155" y="0"/>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矩形 111">
            <a:extLst>
              <a:ext uri="{FF2B5EF4-FFF2-40B4-BE49-F238E27FC236}">
                <a16:creationId xmlns:a16="http://schemas.microsoft.com/office/drawing/2014/main" id="{38095EE7-404A-CBFC-FA3B-DD0CE867FC73}"/>
              </a:ext>
            </a:extLst>
          </p:cNvPr>
          <p:cNvSpPr/>
          <p:nvPr/>
        </p:nvSpPr>
        <p:spPr>
          <a:xfrm>
            <a:off x="8279715" y="3564721"/>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sp>
        <p:nvSpPr>
          <p:cNvPr id="113" name="矩形 112">
            <a:extLst>
              <a:ext uri="{FF2B5EF4-FFF2-40B4-BE49-F238E27FC236}">
                <a16:creationId xmlns:a16="http://schemas.microsoft.com/office/drawing/2014/main" id="{F792473E-9936-7D23-0F81-A5E17FCB5865}"/>
              </a:ext>
            </a:extLst>
          </p:cNvPr>
          <p:cNvSpPr/>
          <p:nvPr/>
        </p:nvSpPr>
        <p:spPr>
          <a:xfrm rot="20444705">
            <a:off x="5471377" y="3556612"/>
            <a:ext cx="814559"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600" i="1" dirty="0">
                <a:solidFill>
                  <a:schemeClr val="tx1"/>
                </a:solidFill>
                <a:latin typeface="Calibri" panose="020F0502020204030204" pitchFamily="34" charset="0"/>
                <a:ea typeface="Calibri" panose="020F0502020204030204" pitchFamily="34" charset="0"/>
                <a:cs typeface="Calibri" panose="020F0502020204030204" pitchFamily="34" charset="0"/>
              </a:rPr>
              <a:t>v2-v0</a:t>
            </a:r>
            <a:endParaRPr lang="zh-CN" altLang="en-US" sz="1600" i="1" baseline="-25000" dirty="0">
              <a:solidFill>
                <a:schemeClr val="tx1"/>
              </a:solidFill>
              <a:latin typeface="Calibri" panose="020F0502020204030204" pitchFamily="34" charset="0"/>
              <a:cs typeface="Calibri" panose="020F0502020204030204" pitchFamily="34" charset="0"/>
            </a:endParaRPr>
          </a:p>
        </p:txBody>
      </p:sp>
      <p:sp>
        <p:nvSpPr>
          <p:cNvPr id="114" name="矩形 113">
            <a:extLst>
              <a:ext uri="{FF2B5EF4-FFF2-40B4-BE49-F238E27FC236}">
                <a16:creationId xmlns:a16="http://schemas.microsoft.com/office/drawing/2014/main" id="{C1CE4533-9377-BB92-91D7-34ED54FFFA9A}"/>
              </a:ext>
            </a:extLst>
          </p:cNvPr>
          <p:cNvSpPr/>
          <p:nvPr/>
        </p:nvSpPr>
        <p:spPr>
          <a:xfrm rot="552660">
            <a:off x="5616039" y="4818886"/>
            <a:ext cx="814559"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600" i="1" dirty="0">
                <a:solidFill>
                  <a:schemeClr val="tx1"/>
                </a:solidFill>
                <a:latin typeface="Calibri" panose="020F0502020204030204" pitchFamily="34" charset="0"/>
                <a:ea typeface="Calibri" panose="020F0502020204030204" pitchFamily="34" charset="0"/>
                <a:cs typeface="Calibri" panose="020F0502020204030204" pitchFamily="34" charset="0"/>
              </a:rPr>
              <a:t>v6-v4</a:t>
            </a:r>
            <a:endParaRPr lang="zh-CN" altLang="en-US" sz="1600" i="1" baseline="-25000" dirty="0">
              <a:solidFill>
                <a:schemeClr val="tx1"/>
              </a:solidFill>
              <a:latin typeface="Calibri" panose="020F0502020204030204" pitchFamily="34" charset="0"/>
              <a:cs typeface="Calibri" panose="020F0502020204030204" pitchFamily="34" charset="0"/>
            </a:endParaRPr>
          </a:p>
        </p:txBody>
      </p:sp>
      <p:sp>
        <p:nvSpPr>
          <p:cNvPr id="115" name="矩形 114">
            <a:extLst>
              <a:ext uri="{FF2B5EF4-FFF2-40B4-BE49-F238E27FC236}">
                <a16:creationId xmlns:a16="http://schemas.microsoft.com/office/drawing/2014/main" id="{1B682D82-DEC0-CD76-14C1-D0D1CFB929E5}"/>
              </a:ext>
            </a:extLst>
          </p:cNvPr>
          <p:cNvSpPr/>
          <p:nvPr/>
        </p:nvSpPr>
        <p:spPr>
          <a:xfrm>
            <a:off x="8279715" y="4888102"/>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D67E2BB5-5071-09CC-CA87-81E6D8278E5B}"/>
              </a:ext>
            </a:extLst>
          </p:cNvPr>
          <p:cNvSpPr/>
          <p:nvPr/>
        </p:nvSpPr>
        <p:spPr>
          <a:xfrm>
            <a:off x="8573635" y="3596142"/>
            <a:ext cx="439114" cy="23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b="1" baseline="-25000" dirty="0">
              <a:solidFill>
                <a:srgbClr val="FF0000"/>
              </a:solidFill>
              <a:latin typeface="Calibri" panose="020F0502020204030204" pitchFamily="34" charset="0"/>
              <a:cs typeface="Calibri" panose="020F0502020204030204" pitchFamily="34" charset="0"/>
            </a:endParaRPr>
          </a:p>
        </p:txBody>
      </p:sp>
      <p:cxnSp>
        <p:nvCxnSpPr>
          <p:cNvPr id="117" name="直线连接符 60">
            <a:extLst>
              <a:ext uri="{FF2B5EF4-FFF2-40B4-BE49-F238E27FC236}">
                <a16:creationId xmlns:a16="http://schemas.microsoft.com/office/drawing/2014/main" id="{53FC75DD-443D-F7DA-1838-DE20B503130B}"/>
              </a:ext>
            </a:extLst>
          </p:cNvPr>
          <p:cNvCxnSpPr>
            <a:cxnSpLocks/>
          </p:cNvCxnSpPr>
          <p:nvPr/>
        </p:nvCxnSpPr>
        <p:spPr>
          <a:xfrm>
            <a:off x="5325601" y="3217701"/>
            <a:ext cx="1085725" cy="2477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线连接符 60">
            <a:extLst>
              <a:ext uri="{FF2B5EF4-FFF2-40B4-BE49-F238E27FC236}">
                <a16:creationId xmlns:a16="http://schemas.microsoft.com/office/drawing/2014/main" id="{43843A91-AAFB-606E-8A21-E5DB1A5FBA9B}"/>
              </a:ext>
            </a:extLst>
          </p:cNvPr>
          <p:cNvCxnSpPr>
            <a:cxnSpLocks/>
          </p:cNvCxnSpPr>
          <p:nvPr/>
        </p:nvCxnSpPr>
        <p:spPr>
          <a:xfrm flipV="1">
            <a:off x="5100434" y="3787436"/>
            <a:ext cx="1310892" cy="3940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线连接符 60">
            <a:extLst>
              <a:ext uri="{FF2B5EF4-FFF2-40B4-BE49-F238E27FC236}">
                <a16:creationId xmlns:a16="http://schemas.microsoft.com/office/drawing/2014/main" id="{FB2ECF22-218E-A616-D6EB-13757A63605C}"/>
              </a:ext>
            </a:extLst>
          </p:cNvPr>
          <p:cNvCxnSpPr>
            <a:cxnSpLocks/>
          </p:cNvCxnSpPr>
          <p:nvPr/>
        </p:nvCxnSpPr>
        <p:spPr>
          <a:xfrm>
            <a:off x="5320326" y="4375153"/>
            <a:ext cx="1083117" cy="4113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线连接符 60">
            <a:extLst>
              <a:ext uri="{FF2B5EF4-FFF2-40B4-BE49-F238E27FC236}">
                <a16:creationId xmlns:a16="http://schemas.microsoft.com/office/drawing/2014/main" id="{EE7612D4-8ECE-DE60-FBAB-743E7FD4C8C6}"/>
              </a:ext>
            </a:extLst>
          </p:cNvPr>
          <p:cNvCxnSpPr>
            <a:cxnSpLocks/>
          </p:cNvCxnSpPr>
          <p:nvPr/>
        </p:nvCxnSpPr>
        <p:spPr>
          <a:xfrm flipV="1">
            <a:off x="5092550" y="5113649"/>
            <a:ext cx="1318776" cy="2251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线连接符 60">
            <a:extLst>
              <a:ext uri="{FF2B5EF4-FFF2-40B4-BE49-F238E27FC236}">
                <a16:creationId xmlns:a16="http://schemas.microsoft.com/office/drawing/2014/main" id="{A77E93AD-73F9-34EA-A49D-EB5B42F60740}"/>
              </a:ext>
            </a:extLst>
          </p:cNvPr>
          <p:cNvCxnSpPr>
            <a:cxnSpLocks/>
          </p:cNvCxnSpPr>
          <p:nvPr/>
        </p:nvCxnSpPr>
        <p:spPr>
          <a:xfrm>
            <a:off x="4296690" y="3218503"/>
            <a:ext cx="23612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线连接符 60">
            <a:extLst>
              <a:ext uri="{FF2B5EF4-FFF2-40B4-BE49-F238E27FC236}">
                <a16:creationId xmlns:a16="http://schemas.microsoft.com/office/drawing/2014/main" id="{62B10288-334B-6702-D56F-7DB0B6FA3E6D}"/>
              </a:ext>
            </a:extLst>
          </p:cNvPr>
          <p:cNvCxnSpPr>
            <a:cxnSpLocks/>
          </p:cNvCxnSpPr>
          <p:nvPr/>
        </p:nvCxnSpPr>
        <p:spPr>
          <a:xfrm>
            <a:off x="4055130" y="4181715"/>
            <a:ext cx="70516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线连接符 60">
            <a:extLst>
              <a:ext uri="{FF2B5EF4-FFF2-40B4-BE49-F238E27FC236}">
                <a16:creationId xmlns:a16="http://schemas.microsoft.com/office/drawing/2014/main" id="{BC64BFDE-D32A-7F6B-20B1-061F4DD0AC7B}"/>
              </a:ext>
            </a:extLst>
          </p:cNvPr>
          <p:cNvCxnSpPr>
            <a:cxnSpLocks/>
          </p:cNvCxnSpPr>
          <p:nvPr/>
        </p:nvCxnSpPr>
        <p:spPr>
          <a:xfrm>
            <a:off x="4065068" y="5336761"/>
            <a:ext cx="69523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线连接符 60">
            <a:extLst>
              <a:ext uri="{FF2B5EF4-FFF2-40B4-BE49-F238E27FC236}">
                <a16:creationId xmlns:a16="http://schemas.microsoft.com/office/drawing/2014/main" id="{CDDE3147-15D9-2B09-34C5-349033034F52}"/>
              </a:ext>
            </a:extLst>
          </p:cNvPr>
          <p:cNvCxnSpPr>
            <a:cxnSpLocks/>
          </p:cNvCxnSpPr>
          <p:nvPr/>
        </p:nvCxnSpPr>
        <p:spPr>
          <a:xfrm>
            <a:off x="4299459" y="4376237"/>
            <a:ext cx="22161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1" name="矩形 140">
            <a:extLst>
              <a:ext uri="{FF2B5EF4-FFF2-40B4-BE49-F238E27FC236}">
                <a16:creationId xmlns:a16="http://schemas.microsoft.com/office/drawing/2014/main" id="{04DFE8AE-60E7-C96A-F429-B174A2616AFC}"/>
              </a:ext>
            </a:extLst>
          </p:cNvPr>
          <p:cNvSpPr/>
          <p:nvPr/>
        </p:nvSpPr>
        <p:spPr>
          <a:xfrm>
            <a:off x="6220563" y="5781117"/>
            <a:ext cx="2743200" cy="110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Merged WASM Instructions</a:t>
            </a:r>
            <a:endParaRPr lang="zh-CN" altLang="en-US" i="1" baseline="-25000" dirty="0">
              <a:solidFill>
                <a:schemeClr val="tx1"/>
              </a:solidFill>
              <a:latin typeface="Calibri" panose="020F0502020204030204" pitchFamily="34" charset="0"/>
              <a:cs typeface="Calibri" panose="020F0502020204030204" pitchFamily="34" charset="0"/>
            </a:endParaRPr>
          </a:p>
        </p:txBody>
      </p:sp>
      <p:graphicFrame>
        <p:nvGraphicFramePr>
          <p:cNvPr id="4" name="表格 3">
            <a:extLst>
              <a:ext uri="{FF2B5EF4-FFF2-40B4-BE49-F238E27FC236}">
                <a16:creationId xmlns:a16="http://schemas.microsoft.com/office/drawing/2014/main" id="{4CFAE5F3-9399-FEBF-99B2-01728E55B1FA}"/>
              </a:ext>
            </a:extLst>
          </p:cNvPr>
          <p:cNvGraphicFramePr>
            <a:graphicFrameLocks noGrp="1"/>
          </p:cNvGraphicFramePr>
          <p:nvPr>
            <p:extLst>
              <p:ext uri="{D42A27DB-BD31-4B8C-83A1-F6EECF244321}">
                <p14:modId xmlns:p14="http://schemas.microsoft.com/office/powerpoint/2010/main" val="2782054482"/>
              </p:ext>
            </p:extLst>
          </p:nvPr>
        </p:nvGraphicFramePr>
        <p:xfrm>
          <a:off x="9081234" y="3680290"/>
          <a:ext cx="2302691" cy="1579200"/>
        </p:xfrm>
        <a:graphic>
          <a:graphicData uri="http://schemas.openxmlformats.org/drawingml/2006/table">
            <a:tbl>
              <a:tblPr firstRow="1" bandRow="1">
                <a:tableStyleId>{5C22544A-7EE6-4342-B048-85BDC9FD1C3A}</a:tableStyleId>
              </a:tblPr>
              <a:tblGrid>
                <a:gridCol w="2302691">
                  <a:extLst>
                    <a:ext uri="{9D8B030D-6E8A-4147-A177-3AD203B41FA5}">
                      <a16:colId xmlns:a16="http://schemas.microsoft.com/office/drawing/2014/main" val="4066974396"/>
                    </a:ext>
                  </a:extLst>
                </a:gridCol>
              </a:tblGrid>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i64.sub r2, r3</a:t>
                      </a:r>
                    </a:p>
                  </a:txBody>
                  <a:tcPr marT="36000" marB="3600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84174831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i64x2.rep_lane 1</a:t>
                      </a:r>
                    </a:p>
                  </a:txBody>
                  <a:tcPr marT="36000" marB="3600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369309184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a:t>
                      </a:r>
                    </a:p>
                  </a:txBody>
                  <a:tcPr marT="36000" marB="3600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534864871"/>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i64.sub r4, r5</a:t>
                      </a:r>
                    </a:p>
                  </a:txBody>
                  <a:tcPr marT="36000" marB="3600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307269993"/>
                  </a:ext>
                </a:extLst>
              </a:tr>
              <a:tr h="238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err="1">
                          <a:solidFill>
                            <a:schemeClr val="tx1"/>
                          </a:solidFill>
                          <a:latin typeface="Consolas" panose="020B0609020204030204" pitchFamily="49" charset="0"/>
                          <a:cs typeface="Consolas" panose="020B0609020204030204" pitchFamily="49" charset="0"/>
                        </a:rPr>
                        <a:t>br</a:t>
                      </a:r>
                      <a:r>
                        <a:rPr kumimoji="1" lang="en-US" altLang="zh-CN" sz="1600" dirty="0">
                          <a:solidFill>
                            <a:schemeClr val="tx1"/>
                          </a:solidFill>
                          <a:latin typeface="Consolas" panose="020B0609020204030204" pitchFamily="49" charset="0"/>
                          <a:cs typeface="Consolas" panose="020B0609020204030204" pitchFamily="49" charset="0"/>
                        </a:rPr>
                        <a:t> </a:t>
                      </a:r>
                      <a:r>
                        <a:rPr kumimoji="1" lang="en-US" altLang="zh-CN" sz="1600" dirty="0">
                          <a:solidFill>
                            <a:srgbClr val="00B050"/>
                          </a:solidFill>
                          <a:latin typeface="Consolas" panose="020B0609020204030204" pitchFamily="49" charset="0"/>
                          <a:cs typeface="Consolas" panose="020B0609020204030204" pitchFamily="49" charset="0"/>
                        </a:rPr>
                        <a:t>r2_next</a:t>
                      </a:r>
                    </a:p>
                  </a:txBody>
                  <a:tcPr marT="36000" marB="3600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726177044"/>
                  </a:ext>
                </a:extLst>
              </a:tr>
            </a:tbl>
          </a:graphicData>
        </a:graphic>
      </p:graphicFrame>
      <p:sp>
        <p:nvSpPr>
          <p:cNvPr id="7" name="矩形 6">
            <a:extLst>
              <a:ext uri="{FF2B5EF4-FFF2-40B4-BE49-F238E27FC236}">
                <a16:creationId xmlns:a16="http://schemas.microsoft.com/office/drawing/2014/main" id="{1A689E11-EAF6-247D-DCB3-CA03566F1FE7}"/>
              </a:ext>
            </a:extLst>
          </p:cNvPr>
          <p:cNvSpPr/>
          <p:nvPr/>
        </p:nvSpPr>
        <p:spPr>
          <a:xfrm>
            <a:off x="9096680" y="3429000"/>
            <a:ext cx="2257120" cy="19189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sz="1600" i="1" dirty="0">
                <a:solidFill>
                  <a:srgbClr val="0000FF"/>
                </a:solidFill>
                <a:latin typeface="Calibri" panose="020F0502020204030204" pitchFamily="34" charset="0"/>
                <a:ea typeface="Calibri" panose="020F0502020204030204" pitchFamily="34" charset="0"/>
                <a:cs typeface="Calibri" panose="020F0502020204030204" pitchFamily="34" charset="0"/>
              </a:rPr>
              <a:t>Recover vector v2</a:t>
            </a:r>
            <a:endParaRPr lang="zh-CN" altLang="en-US" sz="1600" i="1" baseline="-25000" dirty="0">
              <a:solidFill>
                <a:srgbClr val="0000FF"/>
              </a:solidFill>
              <a:latin typeface="Calibri" panose="020F0502020204030204" pitchFamily="34" charset="0"/>
              <a:cs typeface="Calibri" panose="020F0502020204030204" pitchFamily="34" charset="0"/>
            </a:endParaRPr>
          </a:p>
        </p:txBody>
      </p:sp>
      <p:cxnSp>
        <p:nvCxnSpPr>
          <p:cNvPr id="8" name="直线连接符 96">
            <a:extLst>
              <a:ext uri="{FF2B5EF4-FFF2-40B4-BE49-F238E27FC236}">
                <a16:creationId xmlns:a16="http://schemas.microsoft.com/office/drawing/2014/main" id="{6CFE6A8C-953D-F582-3B03-C377649F8EAC}"/>
              </a:ext>
            </a:extLst>
          </p:cNvPr>
          <p:cNvCxnSpPr>
            <a:cxnSpLocks/>
          </p:cNvCxnSpPr>
          <p:nvPr/>
        </p:nvCxnSpPr>
        <p:spPr>
          <a:xfrm flipV="1">
            <a:off x="10880558" y="3620894"/>
            <a:ext cx="94179" cy="43644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任意形状 85">
            <a:extLst>
              <a:ext uri="{FF2B5EF4-FFF2-40B4-BE49-F238E27FC236}">
                <a16:creationId xmlns:a16="http://schemas.microsoft.com/office/drawing/2014/main" id="{92670D45-BF41-C8D6-5EEA-1CF4FAB4B0D5}"/>
              </a:ext>
            </a:extLst>
          </p:cNvPr>
          <p:cNvSpPr/>
          <p:nvPr/>
        </p:nvSpPr>
        <p:spPr>
          <a:xfrm>
            <a:off x="8645943" y="3793679"/>
            <a:ext cx="428108" cy="563827"/>
          </a:xfrm>
          <a:custGeom>
            <a:avLst/>
            <a:gdLst>
              <a:gd name="connsiteX0" fmla="*/ 0 w 297293"/>
              <a:gd name="connsiteY0" fmla="*/ 603595 h 603595"/>
              <a:gd name="connsiteX1" fmla="*/ 130629 w 297293"/>
              <a:gd name="connsiteY1" fmla="*/ 499993 h 603595"/>
              <a:gd name="connsiteX2" fmla="*/ 184682 w 297293"/>
              <a:gd name="connsiteY2" fmla="*/ 121620 h 603595"/>
              <a:gd name="connsiteX3" fmla="*/ 297293 w 297293"/>
              <a:gd name="connsiteY3" fmla="*/ 0 h 603595"/>
            </a:gdLst>
            <a:ahLst/>
            <a:cxnLst>
              <a:cxn ang="0">
                <a:pos x="connsiteX0" y="connsiteY0"/>
              </a:cxn>
              <a:cxn ang="0">
                <a:pos x="connsiteX1" y="connsiteY1"/>
              </a:cxn>
              <a:cxn ang="0">
                <a:pos x="connsiteX2" y="connsiteY2"/>
              </a:cxn>
              <a:cxn ang="0">
                <a:pos x="connsiteX3" y="connsiteY3"/>
              </a:cxn>
            </a:cxnLst>
            <a:rect l="l" t="t" r="r" b="b"/>
            <a:pathLst>
              <a:path w="297293" h="603595">
                <a:moveTo>
                  <a:pt x="0" y="603595"/>
                </a:moveTo>
                <a:cubicBezTo>
                  <a:pt x="49924" y="591958"/>
                  <a:pt x="99849" y="580322"/>
                  <a:pt x="130629" y="499993"/>
                </a:cubicBezTo>
                <a:cubicBezTo>
                  <a:pt x="161409" y="419664"/>
                  <a:pt x="156905" y="204952"/>
                  <a:pt x="184682" y="121620"/>
                </a:cubicBezTo>
                <a:cubicBezTo>
                  <a:pt x="212459" y="38288"/>
                  <a:pt x="254876" y="19144"/>
                  <a:pt x="297293" y="0"/>
                </a:cubicBezTo>
              </a:path>
            </a:pathLst>
          </a:custGeom>
          <a:noFill/>
          <a:ln w="1905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任意形状 86">
            <a:extLst>
              <a:ext uri="{FF2B5EF4-FFF2-40B4-BE49-F238E27FC236}">
                <a16:creationId xmlns:a16="http://schemas.microsoft.com/office/drawing/2014/main" id="{0808FBA7-85A0-AD28-6D3F-77F72364E1D8}"/>
              </a:ext>
            </a:extLst>
          </p:cNvPr>
          <p:cNvSpPr/>
          <p:nvPr/>
        </p:nvSpPr>
        <p:spPr>
          <a:xfrm>
            <a:off x="8639441" y="3990603"/>
            <a:ext cx="439113" cy="819799"/>
          </a:xfrm>
          <a:custGeom>
            <a:avLst/>
            <a:gdLst>
              <a:gd name="connsiteX0" fmla="*/ 279275 w 279275"/>
              <a:gd name="connsiteY0" fmla="*/ 797285 h 797285"/>
              <a:gd name="connsiteX1" fmla="*/ 162160 w 279275"/>
              <a:gd name="connsiteY1" fmla="*/ 490983 h 797285"/>
              <a:gd name="connsiteX2" fmla="*/ 135133 w 279275"/>
              <a:gd name="connsiteY2" fmla="*/ 162160 h 797285"/>
              <a:gd name="connsiteX3" fmla="*/ 0 w 279275"/>
              <a:gd name="connsiteY3" fmla="*/ 0 h 797285"/>
            </a:gdLst>
            <a:ahLst/>
            <a:cxnLst>
              <a:cxn ang="0">
                <a:pos x="connsiteX0" y="connsiteY0"/>
              </a:cxn>
              <a:cxn ang="0">
                <a:pos x="connsiteX1" y="connsiteY1"/>
              </a:cxn>
              <a:cxn ang="0">
                <a:pos x="connsiteX2" y="connsiteY2"/>
              </a:cxn>
              <a:cxn ang="0">
                <a:pos x="connsiteX3" y="connsiteY3"/>
              </a:cxn>
            </a:cxnLst>
            <a:rect l="l" t="t" r="r" b="b"/>
            <a:pathLst>
              <a:path w="279275" h="797285">
                <a:moveTo>
                  <a:pt x="279275" y="797285"/>
                </a:moveTo>
                <a:cubicBezTo>
                  <a:pt x="232729" y="697061"/>
                  <a:pt x="186184" y="596837"/>
                  <a:pt x="162160" y="490983"/>
                </a:cubicBezTo>
                <a:cubicBezTo>
                  <a:pt x="138136" y="385129"/>
                  <a:pt x="162160" y="243991"/>
                  <a:pt x="135133" y="162160"/>
                </a:cubicBezTo>
                <a:cubicBezTo>
                  <a:pt x="108106" y="80329"/>
                  <a:pt x="54053" y="40164"/>
                  <a:pt x="0" y="0"/>
                </a:cubicBezTo>
              </a:path>
            </a:pathLst>
          </a:custGeom>
          <a:noFill/>
          <a:ln w="1905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AB15626B-1173-D49E-9271-37200CFE44E7}"/>
              </a:ext>
            </a:extLst>
          </p:cNvPr>
          <p:cNvSpPr/>
          <p:nvPr/>
        </p:nvSpPr>
        <p:spPr>
          <a:xfrm>
            <a:off x="8907883" y="5781117"/>
            <a:ext cx="2743200" cy="110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i="1" dirty="0">
                <a:solidFill>
                  <a:schemeClr val="tx1"/>
                </a:solidFill>
                <a:latin typeface="Calibri" panose="020F0502020204030204" pitchFamily="34" charset="0"/>
                <a:ea typeface="Calibri" panose="020F0502020204030204" pitchFamily="34" charset="0"/>
                <a:cs typeface="Calibri" panose="020F0502020204030204" pitchFamily="34" charset="0"/>
              </a:rPr>
              <a:t>Per-branch Jump Table</a:t>
            </a:r>
            <a:endParaRPr lang="zh-CN" altLang="en-US" i="1" baseline="-25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6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B01F5-68FA-7BE5-0610-6A4C09E9D1C8}"/>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3FDF674C-EC0E-5A35-F45C-5DD59151B570}"/>
              </a:ext>
            </a:extLst>
          </p:cNvPr>
          <p:cNvSpPr>
            <a:spLocks noGrp="1"/>
          </p:cNvSpPr>
          <p:nvPr>
            <p:ph idx="1"/>
          </p:nvPr>
        </p:nvSpPr>
        <p:spPr>
          <a:xfrm>
            <a:off x="325967" y="1057387"/>
            <a:ext cx="11540067" cy="5550647"/>
          </a:xfrm>
        </p:spPr>
        <p:txBody>
          <a:bodyPr>
            <a:normAutofit/>
          </a:bodyPr>
          <a:lstStyle/>
          <a:p>
            <a:r>
              <a:rPr lang="en-US" altLang="zh-CN" dirty="0"/>
              <a:t>Evaluation setups</a:t>
            </a:r>
          </a:p>
          <a:p>
            <a:pPr lvl="1"/>
            <a:r>
              <a:rPr lang="en-US" altLang="zh-CN" dirty="0"/>
              <a:t>Devices used for testing</a:t>
            </a:r>
          </a:p>
          <a:p>
            <a:pPr lvl="1"/>
            <a:endParaRPr lang="en-US" altLang="zh-CN" b="1" dirty="0">
              <a:solidFill>
                <a:srgbClr val="C00000"/>
              </a:solidFill>
            </a:endParaRPr>
          </a:p>
          <a:p>
            <a:pPr lvl="1"/>
            <a:endParaRPr lang="en-US" altLang="zh-CN" b="1" dirty="0">
              <a:solidFill>
                <a:srgbClr val="C00000"/>
              </a:solidFill>
            </a:endParaRPr>
          </a:p>
          <a:p>
            <a:pPr marL="539750" lvl="1" indent="0">
              <a:buNone/>
            </a:pPr>
            <a:endParaRPr lang="en-US" altLang="zh-CN" b="1" dirty="0">
              <a:solidFill>
                <a:srgbClr val="C00000"/>
              </a:solidFill>
            </a:endParaRPr>
          </a:p>
          <a:p>
            <a:pPr lvl="1"/>
            <a:r>
              <a:rPr lang="en-US" altLang="zh-CN" dirty="0"/>
              <a:t>Compared solutions</a:t>
            </a:r>
          </a:p>
          <a:p>
            <a:pPr lvl="2">
              <a:buFont typeface="Wingdings" panose="05000000000000000000" pitchFamily="2" charset="2"/>
              <a:buChar char="p"/>
            </a:pPr>
            <a:r>
              <a:rPr lang="en-US" altLang="zh-CN" dirty="0" err="1"/>
              <a:t>RandomX</a:t>
            </a:r>
            <a:r>
              <a:rPr lang="en-US" altLang="zh-CN" dirty="0"/>
              <a:t> Compiler-Optimized</a:t>
            </a:r>
          </a:p>
          <a:p>
            <a:pPr lvl="2">
              <a:buFont typeface="Wingdings" panose="05000000000000000000" pitchFamily="2" charset="2"/>
              <a:buChar char="p"/>
            </a:pPr>
            <a:r>
              <a:rPr lang="en-US" altLang="zh-CN" dirty="0" err="1"/>
              <a:t>RandomX</a:t>
            </a:r>
            <a:r>
              <a:rPr lang="en-US" altLang="zh-CN" dirty="0"/>
              <a:t> WASM</a:t>
            </a:r>
          </a:p>
          <a:p>
            <a:pPr lvl="2">
              <a:buFont typeface="Wingdings" panose="05000000000000000000" pitchFamily="2" charset="2"/>
              <a:buChar char="p"/>
            </a:pPr>
            <a:r>
              <a:rPr lang="en-US" altLang="zh-CN" dirty="0" err="1"/>
              <a:t>RandomX</a:t>
            </a:r>
            <a:r>
              <a:rPr lang="en-US" altLang="zh-CN" dirty="0"/>
              <a:t>-JS</a:t>
            </a:r>
          </a:p>
        </p:txBody>
      </p:sp>
      <p:sp>
        <p:nvSpPr>
          <p:cNvPr id="3" name="灯片编号占位符 2">
            <a:extLst>
              <a:ext uri="{FF2B5EF4-FFF2-40B4-BE49-F238E27FC236}">
                <a16:creationId xmlns:a16="http://schemas.microsoft.com/office/drawing/2014/main" id="{B69649D8-AAA3-0EDA-688F-6A48CCB138C4}"/>
              </a:ext>
            </a:extLst>
          </p:cNvPr>
          <p:cNvSpPr>
            <a:spLocks noGrp="1"/>
          </p:cNvSpPr>
          <p:nvPr>
            <p:ph type="sldNum" sz="quarter" idx="12"/>
          </p:nvPr>
        </p:nvSpPr>
        <p:spPr/>
        <p:txBody>
          <a:bodyPr/>
          <a:lstStyle/>
          <a:p>
            <a:fld id="{84BCC322-D5A9-47A8-A5BE-5D9C2195FFDA}" type="slidenum">
              <a:rPr lang="zh-CN" altLang="en-US" smtClean="0"/>
              <a:pPr/>
              <a:t>16</a:t>
            </a:fld>
            <a:endParaRPr lang="zh-CN" altLang="en-US" dirty="0"/>
          </a:p>
        </p:txBody>
      </p:sp>
      <p:sp>
        <p:nvSpPr>
          <p:cNvPr id="5" name="标题 4">
            <a:extLst>
              <a:ext uri="{FF2B5EF4-FFF2-40B4-BE49-F238E27FC236}">
                <a16:creationId xmlns:a16="http://schemas.microsoft.com/office/drawing/2014/main" id="{73B2C139-FE46-E943-7F2C-6035AE138A75}"/>
              </a:ext>
            </a:extLst>
          </p:cNvPr>
          <p:cNvSpPr>
            <a:spLocks noGrp="1"/>
          </p:cNvSpPr>
          <p:nvPr>
            <p:ph type="title"/>
          </p:nvPr>
        </p:nvSpPr>
        <p:spPr/>
        <p:txBody>
          <a:bodyPr/>
          <a:lstStyle/>
          <a:p>
            <a:r>
              <a:rPr lang="en-US" altLang="zh-CN" dirty="0"/>
              <a:t>4. Evaluation</a:t>
            </a:r>
            <a:endParaRPr lang="zh-CN" altLang="en-US" dirty="0"/>
          </a:p>
        </p:txBody>
      </p:sp>
      <p:pic>
        <p:nvPicPr>
          <p:cNvPr id="13" name="图片 12">
            <a:extLst>
              <a:ext uri="{FF2B5EF4-FFF2-40B4-BE49-F238E27FC236}">
                <a16:creationId xmlns:a16="http://schemas.microsoft.com/office/drawing/2014/main" id="{F0C7E406-4F63-F01C-ECFC-66918A8082C3}"/>
              </a:ext>
            </a:extLst>
          </p:cNvPr>
          <p:cNvPicPr>
            <a:picLocks noChangeAspect="1"/>
          </p:cNvPicPr>
          <p:nvPr/>
        </p:nvPicPr>
        <p:blipFill>
          <a:blip r:embed="rId3"/>
          <a:stretch>
            <a:fillRect/>
          </a:stretch>
        </p:blipFill>
        <p:spPr>
          <a:xfrm>
            <a:off x="3084593" y="2179320"/>
            <a:ext cx="5324185" cy="1787973"/>
          </a:xfrm>
          <a:prstGeom prst="rect">
            <a:avLst/>
          </a:prstGeom>
        </p:spPr>
      </p:pic>
    </p:spTree>
    <p:extLst>
      <p:ext uri="{BB962C8B-B14F-4D97-AF65-F5344CB8AC3E}">
        <p14:creationId xmlns:p14="http://schemas.microsoft.com/office/powerpoint/2010/main" val="10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D6E4-A676-20D8-CD79-AC8EABAD378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6B30A97-41B8-64A2-83FE-FE8D4BCE3037}"/>
              </a:ext>
            </a:extLst>
          </p:cNvPr>
          <p:cNvSpPr>
            <a:spLocks noGrp="1"/>
          </p:cNvSpPr>
          <p:nvPr>
            <p:ph idx="1"/>
          </p:nvPr>
        </p:nvSpPr>
        <p:spPr>
          <a:xfrm>
            <a:off x="325967" y="1057387"/>
            <a:ext cx="11540067" cy="5550647"/>
          </a:xfrm>
        </p:spPr>
        <p:txBody>
          <a:bodyPr>
            <a:normAutofit/>
          </a:bodyPr>
          <a:lstStyle/>
          <a:p>
            <a:r>
              <a:rPr lang="en-US" altLang="zh-CN" dirty="0"/>
              <a:t>End-to-end performance</a:t>
            </a:r>
          </a:p>
          <a:p>
            <a:pPr lvl="1"/>
            <a:r>
              <a:rPr lang="en-US" altLang="zh-CN" b="1" dirty="0">
                <a:solidFill>
                  <a:srgbClr val="00B050"/>
                </a:solidFill>
              </a:rPr>
              <a:t>3X-16X</a:t>
            </a:r>
            <a:r>
              <a:rPr lang="en-US" altLang="zh-CN" dirty="0">
                <a:solidFill>
                  <a:srgbClr val="00B050"/>
                </a:solidFill>
              </a:rPr>
              <a:t> </a:t>
            </a:r>
            <a:r>
              <a:rPr lang="en-US" altLang="zh-CN" dirty="0"/>
              <a:t>faster at mining Monero</a:t>
            </a:r>
          </a:p>
          <a:p>
            <a:pPr lvl="1"/>
            <a:r>
              <a:rPr lang="en-US" altLang="zh-CN" b="1" dirty="0">
                <a:solidFill>
                  <a:srgbClr val="00B050"/>
                </a:solidFill>
              </a:rPr>
              <a:t>7X</a:t>
            </a:r>
            <a:r>
              <a:rPr lang="en-US" altLang="zh-CN" dirty="0"/>
              <a:t> instruction reduction</a:t>
            </a:r>
          </a:p>
          <a:p>
            <a:pPr lvl="1"/>
            <a:r>
              <a:rPr lang="en-US" altLang="zh-CN" dirty="0"/>
              <a:t>Negligible resource consumptions even on mobile devices</a:t>
            </a:r>
          </a:p>
        </p:txBody>
      </p:sp>
      <p:sp>
        <p:nvSpPr>
          <p:cNvPr id="3" name="灯片编号占位符 2">
            <a:extLst>
              <a:ext uri="{FF2B5EF4-FFF2-40B4-BE49-F238E27FC236}">
                <a16:creationId xmlns:a16="http://schemas.microsoft.com/office/drawing/2014/main" id="{876EEC70-D946-6D06-73CF-D2F7336EFCB9}"/>
              </a:ext>
            </a:extLst>
          </p:cNvPr>
          <p:cNvSpPr>
            <a:spLocks noGrp="1"/>
          </p:cNvSpPr>
          <p:nvPr>
            <p:ph type="sldNum" sz="quarter" idx="12"/>
          </p:nvPr>
        </p:nvSpPr>
        <p:spPr/>
        <p:txBody>
          <a:bodyPr/>
          <a:lstStyle/>
          <a:p>
            <a:fld id="{84BCC322-D5A9-47A8-A5BE-5D9C2195FFDA}" type="slidenum">
              <a:rPr lang="zh-CN" altLang="en-US" smtClean="0"/>
              <a:pPr/>
              <a:t>17</a:t>
            </a:fld>
            <a:endParaRPr lang="zh-CN" altLang="en-US" dirty="0"/>
          </a:p>
        </p:txBody>
      </p:sp>
      <p:sp>
        <p:nvSpPr>
          <p:cNvPr id="5" name="标题 4">
            <a:extLst>
              <a:ext uri="{FF2B5EF4-FFF2-40B4-BE49-F238E27FC236}">
                <a16:creationId xmlns:a16="http://schemas.microsoft.com/office/drawing/2014/main" id="{A7B07C32-AF3D-8306-9460-37CB04DCB56E}"/>
              </a:ext>
            </a:extLst>
          </p:cNvPr>
          <p:cNvSpPr>
            <a:spLocks noGrp="1"/>
          </p:cNvSpPr>
          <p:nvPr>
            <p:ph type="title"/>
          </p:nvPr>
        </p:nvSpPr>
        <p:spPr/>
        <p:txBody>
          <a:bodyPr/>
          <a:lstStyle/>
          <a:p>
            <a:r>
              <a:rPr lang="en-US" altLang="zh-CN" dirty="0"/>
              <a:t>4. Evaluation</a:t>
            </a:r>
            <a:endParaRPr lang="zh-CN" altLang="en-US" dirty="0"/>
          </a:p>
        </p:txBody>
      </p:sp>
      <p:pic>
        <p:nvPicPr>
          <p:cNvPr id="8" name="图片 7">
            <a:extLst>
              <a:ext uri="{FF2B5EF4-FFF2-40B4-BE49-F238E27FC236}">
                <a16:creationId xmlns:a16="http://schemas.microsoft.com/office/drawing/2014/main" id="{E33BCC9C-0817-ED86-6537-C47885B709AC}"/>
              </a:ext>
            </a:extLst>
          </p:cNvPr>
          <p:cNvPicPr>
            <a:picLocks noChangeAspect="1"/>
          </p:cNvPicPr>
          <p:nvPr/>
        </p:nvPicPr>
        <p:blipFill>
          <a:blip r:embed="rId3"/>
          <a:stretch>
            <a:fillRect/>
          </a:stretch>
        </p:blipFill>
        <p:spPr>
          <a:xfrm>
            <a:off x="325966" y="3832710"/>
            <a:ext cx="11540067" cy="2256353"/>
          </a:xfrm>
          <a:prstGeom prst="rect">
            <a:avLst/>
          </a:prstGeom>
        </p:spPr>
      </p:pic>
    </p:spTree>
    <p:extLst>
      <p:ext uri="{BB962C8B-B14F-4D97-AF65-F5344CB8AC3E}">
        <p14:creationId xmlns:p14="http://schemas.microsoft.com/office/powerpoint/2010/main" val="62386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B1CD-0EF1-8DA4-2CE2-766EBEA5857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5D3408EA-4A4C-0C44-3B29-3A9A2E53A35D}"/>
              </a:ext>
            </a:extLst>
          </p:cNvPr>
          <p:cNvSpPr>
            <a:spLocks noGrp="1"/>
          </p:cNvSpPr>
          <p:nvPr>
            <p:ph idx="1"/>
          </p:nvPr>
        </p:nvSpPr>
        <p:spPr>
          <a:xfrm>
            <a:off x="325967" y="1057387"/>
            <a:ext cx="11540067" cy="5550647"/>
          </a:xfrm>
        </p:spPr>
        <p:txBody>
          <a:bodyPr>
            <a:normAutofit/>
          </a:bodyPr>
          <a:lstStyle/>
          <a:p>
            <a:r>
              <a:rPr lang="en-US" altLang="zh-CN" dirty="0"/>
              <a:t>Real-world economic benefits</a:t>
            </a:r>
          </a:p>
          <a:p>
            <a:pPr lvl="1"/>
            <a:r>
              <a:rPr lang="en-US" altLang="zh-CN" dirty="0"/>
              <a:t>Vetra provides </a:t>
            </a:r>
            <a:r>
              <a:rPr lang="en-US" altLang="zh-CN" b="1" dirty="0">
                <a:solidFill>
                  <a:srgbClr val="00B050"/>
                </a:solidFill>
              </a:rPr>
              <a:t>a return-on-investment (ROI) of 69% — 274% </a:t>
            </a:r>
            <a:r>
              <a:rPr lang="en-US" altLang="zh-CN" dirty="0"/>
              <a:t>to users</a:t>
            </a:r>
          </a:p>
          <a:p>
            <a:pPr lvl="1"/>
            <a:r>
              <a:rPr lang="en-US" altLang="zh-CN" dirty="0"/>
              <a:t>H: hash rate, D: mining difficulty</a:t>
            </a:r>
          </a:p>
          <a:p>
            <a:pPr lvl="1"/>
            <a:r>
              <a:rPr lang="en-US" altLang="zh-CN" dirty="0"/>
              <a:t>P: CPU power consumption</a:t>
            </a:r>
          </a:p>
          <a:p>
            <a:pPr lvl="1"/>
            <a:r>
              <a:rPr lang="en-US" altLang="zh-CN" dirty="0"/>
              <a:t>E: Electricity price, R: exchange rate</a:t>
            </a:r>
          </a:p>
        </p:txBody>
      </p:sp>
      <p:sp>
        <p:nvSpPr>
          <p:cNvPr id="3" name="灯片编号占位符 2">
            <a:extLst>
              <a:ext uri="{FF2B5EF4-FFF2-40B4-BE49-F238E27FC236}">
                <a16:creationId xmlns:a16="http://schemas.microsoft.com/office/drawing/2014/main" id="{D9DA9D6C-E4CE-7BD6-BBD9-E51589DFE4F5}"/>
              </a:ext>
            </a:extLst>
          </p:cNvPr>
          <p:cNvSpPr>
            <a:spLocks noGrp="1"/>
          </p:cNvSpPr>
          <p:nvPr>
            <p:ph type="sldNum" sz="quarter" idx="12"/>
          </p:nvPr>
        </p:nvSpPr>
        <p:spPr/>
        <p:txBody>
          <a:bodyPr/>
          <a:lstStyle/>
          <a:p>
            <a:fld id="{84BCC322-D5A9-47A8-A5BE-5D9C2195FFDA}" type="slidenum">
              <a:rPr lang="zh-CN" altLang="en-US" smtClean="0"/>
              <a:pPr/>
              <a:t>18</a:t>
            </a:fld>
            <a:endParaRPr lang="zh-CN" altLang="en-US" dirty="0"/>
          </a:p>
        </p:txBody>
      </p:sp>
      <p:sp>
        <p:nvSpPr>
          <p:cNvPr id="5" name="标题 4">
            <a:extLst>
              <a:ext uri="{FF2B5EF4-FFF2-40B4-BE49-F238E27FC236}">
                <a16:creationId xmlns:a16="http://schemas.microsoft.com/office/drawing/2014/main" id="{526F81F3-44F3-CA13-981D-3EA7B3C71804}"/>
              </a:ext>
            </a:extLst>
          </p:cNvPr>
          <p:cNvSpPr>
            <a:spLocks noGrp="1"/>
          </p:cNvSpPr>
          <p:nvPr>
            <p:ph type="title"/>
          </p:nvPr>
        </p:nvSpPr>
        <p:spPr/>
        <p:txBody>
          <a:bodyPr/>
          <a:lstStyle/>
          <a:p>
            <a:r>
              <a:rPr lang="en-US" altLang="zh-CN" dirty="0"/>
              <a:t>4. Evaluation</a:t>
            </a:r>
            <a:endParaRPr lang="zh-CN" altLang="en-US" dirty="0"/>
          </a:p>
        </p:txBody>
      </p:sp>
      <p:pic>
        <p:nvPicPr>
          <p:cNvPr id="4" name="图片 3">
            <a:extLst>
              <a:ext uri="{FF2B5EF4-FFF2-40B4-BE49-F238E27FC236}">
                <a16:creationId xmlns:a16="http://schemas.microsoft.com/office/drawing/2014/main" id="{2EB1AE0A-AA35-9168-7131-D6DBC2361C5E}"/>
              </a:ext>
            </a:extLst>
          </p:cNvPr>
          <p:cNvPicPr>
            <a:picLocks noChangeAspect="1"/>
          </p:cNvPicPr>
          <p:nvPr/>
        </p:nvPicPr>
        <p:blipFill>
          <a:blip r:embed="rId3"/>
          <a:stretch>
            <a:fillRect/>
          </a:stretch>
        </p:blipFill>
        <p:spPr>
          <a:xfrm>
            <a:off x="3050540" y="4274855"/>
            <a:ext cx="6090920" cy="2333179"/>
          </a:xfrm>
          <a:prstGeom prst="rect">
            <a:avLst/>
          </a:prstGeom>
        </p:spPr>
      </p:pic>
      <p:pic>
        <p:nvPicPr>
          <p:cNvPr id="9" name="图片 8">
            <a:extLst>
              <a:ext uri="{FF2B5EF4-FFF2-40B4-BE49-F238E27FC236}">
                <a16:creationId xmlns:a16="http://schemas.microsoft.com/office/drawing/2014/main" id="{E9FB5B5D-AF76-30F6-C19D-D20E6DEECA70}"/>
              </a:ext>
            </a:extLst>
          </p:cNvPr>
          <p:cNvPicPr>
            <a:picLocks noChangeAspect="1"/>
          </p:cNvPicPr>
          <p:nvPr/>
        </p:nvPicPr>
        <p:blipFill>
          <a:blip r:embed="rId4"/>
          <a:stretch>
            <a:fillRect/>
          </a:stretch>
        </p:blipFill>
        <p:spPr>
          <a:xfrm>
            <a:off x="6013705" y="2666961"/>
            <a:ext cx="5378726" cy="762039"/>
          </a:xfrm>
          <a:prstGeom prst="rect">
            <a:avLst/>
          </a:prstGeom>
        </p:spPr>
      </p:pic>
    </p:spTree>
    <p:extLst>
      <p:ext uri="{BB962C8B-B14F-4D97-AF65-F5344CB8AC3E}">
        <p14:creationId xmlns:p14="http://schemas.microsoft.com/office/powerpoint/2010/main" val="202836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244414"/>
            <a:ext cx="11524657" cy="4622986"/>
          </a:xfrm>
        </p:spPr>
        <p:txBody>
          <a:bodyPr>
            <a:normAutofit/>
          </a:bodyPr>
          <a:lstStyle/>
          <a:p>
            <a:pPr>
              <a:lnSpc>
                <a:spcPct val="100000"/>
              </a:lnSpc>
              <a:buFont typeface="Wingdings" panose="05000000000000000000" pitchFamily="2" charset="2"/>
              <a:buChar char="n"/>
            </a:pPr>
            <a:r>
              <a:rPr lang="en-US" altLang="zh-CN" sz="2800" b="0" dirty="0"/>
              <a:t>We conduct an in-depth study on </a:t>
            </a:r>
            <a:r>
              <a:rPr lang="en-US" altLang="zh-CN" sz="2800" dirty="0">
                <a:solidFill>
                  <a:schemeClr val="accent6"/>
                </a:solidFill>
              </a:rPr>
              <a:t>the democracy of the cryptocurrency ecosystem</a:t>
            </a:r>
            <a:r>
              <a:rPr lang="en-US" altLang="zh-CN" sz="2800" b="0" dirty="0"/>
              <a:t>, and show how </a:t>
            </a:r>
            <a:r>
              <a:rPr lang="en-US" altLang="zh-CN" sz="2800" dirty="0">
                <a:solidFill>
                  <a:srgbClr val="7030A0"/>
                </a:solidFill>
              </a:rPr>
              <a:t>program analysis </a:t>
            </a:r>
            <a:r>
              <a:rPr lang="en-US" altLang="zh-CN" sz="2800" b="0" dirty="0"/>
              <a:t>can benefit web </a:t>
            </a:r>
            <a:r>
              <a:rPr lang="en-US" altLang="zh-CN" sz="2800" b="0" dirty="0" err="1"/>
              <a:t>cryptomining</a:t>
            </a:r>
            <a:r>
              <a:rPr lang="en-US" altLang="zh-CN" sz="2800" b="0" dirty="0"/>
              <a:t> with new mining algorithms.</a:t>
            </a:r>
          </a:p>
          <a:p>
            <a:pPr>
              <a:lnSpc>
                <a:spcPct val="100000"/>
              </a:lnSpc>
              <a:buFont typeface="Wingdings" panose="05000000000000000000" pitchFamily="2" charset="2"/>
              <a:buChar char="n"/>
            </a:pPr>
            <a:r>
              <a:rPr lang="en-US" altLang="zh-CN" sz="2800" b="0" dirty="0"/>
              <a:t>We reveal the root cause of inefficient web </a:t>
            </a:r>
            <a:r>
              <a:rPr lang="en-US" altLang="zh-CN" sz="2800" b="0" dirty="0" err="1"/>
              <a:t>cryptomining</a:t>
            </a:r>
            <a:r>
              <a:rPr lang="en-US" altLang="zh-CN" sz="2800" b="0" dirty="0"/>
              <a:t> — the gap between </a:t>
            </a:r>
            <a:r>
              <a:rPr lang="en-US" altLang="zh-CN" sz="2800" dirty="0">
                <a:solidFill>
                  <a:srgbClr val="00B0F0"/>
                </a:solidFill>
              </a:rPr>
              <a:t>the ISAs of WASM </a:t>
            </a:r>
            <a:r>
              <a:rPr lang="en-US" altLang="zh-CN" sz="2800" b="0" dirty="0"/>
              <a:t>(a high-level, portable language for web) and the native CPU.</a:t>
            </a:r>
          </a:p>
          <a:p>
            <a:pPr>
              <a:lnSpc>
                <a:spcPct val="100000"/>
              </a:lnSpc>
              <a:buFont typeface="Wingdings" panose="05000000000000000000" pitchFamily="2" charset="2"/>
              <a:buChar char="n"/>
            </a:pPr>
            <a:r>
              <a:rPr lang="en-US" altLang="zh-CN" sz="2800" b="0" dirty="0"/>
              <a:t>We develop Vetra, a </a:t>
            </a:r>
            <a:r>
              <a:rPr lang="en-US" altLang="zh-CN" sz="2800" dirty="0">
                <a:solidFill>
                  <a:schemeClr val="accent2"/>
                </a:solidFill>
              </a:rPr>
              <a:t>just-in-time program transformation technique </a:t>
            </a:r>
            <a:r>
              <a:rPr lang="en-US" altLang="zh-CN" sz="2800" b="0" dirty="0"/>
              <a:t>to close the gap and enable profitable web </a:t>
            </a:r>
            <a:r>
              <a:rPr lang="en-US" altLang="zh-CN" sz="2800" b="0" dirty="0" err="1"/>
              <a:t>cryptomining</a:t>
            </a:r>
            <a:r>
              <a:rPr lang="en-US" altLang="zh-CN" sz="2800" b="0" dirty="0"/>
              <a:t>.</a:t>
            </a:r>
            <a:r>
              <a:rPr lang="zh-CN" altLang="en-US" sz="2800" b="0" dirty="0"/>
              <a:t> </a:t>
            </a:r>
            <a:r>
              <a:rPr lang="en-US" altLang="zh-CN" sz="2800" b="0" dirty="0"/>
              <a:t>It speeds up web </a:t>
            </a:r>
            <a:r>
              <a:rPr lang="en-US" altLang="zh-CN" sz="2800" b="0" dirty="0" err="1"/>
              <a:t>cryptomining</a:t>
            </a:r>
            <a:r>
              <a:rPr lang="en-US" altLang="zh-CN" sz="2800" b="0" dirty="0"/>
              <a:t> by 3X—16X and provides an ROI of 69% — 274% to users.</a:t>
            </a: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19</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5. Conclusion</a:t>
            </a:r>
            <a:endParaRPr lang="zh-CN" altLang="en-US" dirty="0"/>
          </a:p>
        </p:txBody>
      </p:sp>
      <p:sp>
        <p:nvSpPr>
          <p:cNvPr id="10" name="文本框 9">
            <a:extLst>
              <a:ext uri="{FF2B5EF4-FFF2-40B4-BE49-F238E27FC236}">
                <a16:creationId xmlns:a16="http://schemas.microsoft.com/office/drawing/2014/main" id="{1EA1EFE2-FBB6-4F8B-8E00-6852E89593E1}"/>
              </a:ext>
            </a:extLst>
          </p:cNvPr>
          <p:cNvSpPr txBox="1"/>
          <p:nvPr/>
        </p:nvSpPr>
        <p:spPr>
          <a:xfrm>
            <a:off x="8904529" y="5702227"/>
            <a:ext cx="1962302" cy="1077218"/>
          </a:xfrm>
          <a:prstGeom prst="rect">
            <a:avLst/>
          </a:prstGeom>
          <a:noFill/>
        </p:spPr>
        <p:txBody>
          <a:bodyPr wrap="square">
            <a:spAutoFit/>
          </a:bodyPr>
          <a:lstStyle/>
          <a:p>
            <a:pPr algn="ctr"/>
            <a:r>
              <a:rPr lang="en-US" altLang="zh-CN" sz="3200" b="1" dirty="0">
                <a:solidFill>
                  <a:srgbClr val="C00000"/>
                </a:solidFill>
                <a:latin typeface="Calibri" panose="020F0502020204030204" pitchFamily="34" charset="0"/>
                <a:cs typeface="Calibri" panose="020F0502020204030204" pitchFamily="34" charset="0"/>
              </a:rPr>
              <a:t>Thanks!</a:t>
            </a:r>
          </a:p>
          <a:p>
            <a:pPr algn="ctr"/>
            <a:r>
              <a:rPr lang="en-US" altLang="zh-CN" sz="3200" b="1" dirty="0">
                <a:solidFill>
                  <a:srgbClr val="C00000"/>
                </a:solidFill>
                <a:latin typeface="Calibri" panose="020F0502020204030204" pitchFamily="34" charset="0"/>
                <a:cs typeface="Calibri" panose="020F0502020204030204" pitchFamily="34" charset="0"/>
              </a:rPr>
              <a:t>Q &amp; A</a:t>
            </a:r>
            <a:endParaRPr lang="zh-CN" altLang="en-US"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05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ECB3DEB1-22B3-46FA-BCCB-AD31A4E72420}"/>
              </a:ext>
            </a:extLst>
          </p:cNvPr>
          <p:cNvSpPr>
            <a:spLocks noGrp="1"/>
          </p:cNvSpPr>
          <p:nvPr>
            <p:ph idx="1"/>
          </p:nvPr>
        </p:nvSpPr>
        <p:spPr>
          <a:xfrm>
            <a:off x="325967" y="1057387"/>
            <a:ext cx="11540067" cy="5550647"/>
          </a:xfrm>
        </p:spPr>
        <p:txBody>
          <a:bodyPr>
            <a:normAutofit/>
          </a:bodyPr>
          <a:lstStyle/>
          <a:p>
            <a:r>
              <a:rPr lang="en-US" altLang="zh-CN" dirty="0" err="1"/>
              <a:t>Cryptomining</a:t>
            </a:r>
            <a:r>
              <a:rPr lang="en-US" altLang="zh-CN" dirty="0"/>
              <a:t> is an important pillar for cryptocurrencies</a:t>
            </a:r>
          </a:p>
          <a:p>
            <a:pPr lvl="1"/>
            <a:r>
              <a:rPr lang="en-US" altLang="zh-CN" dirty="0"/>
              <a:t>Miners solve </a:t>
            </a:r>
            <a:r>
              <a:rPr lang="en-US" altLang="zh-CN" b="1" dirty="0">
                <a:solidFill>
                  <a:schemeClr val="accent2">
                    <a:lumMod val="75000"/>
                  </a:schemeClr>
                </a:solidFill>
              </a:rPr>
              <a:t>computationally difficult puzzles </a:t>
            </a:r>
            <a:r>
              <a:rPr lang="en-US" altLang="zh-CN" dirty="0"/>
              <a:t>for new transactions</a:t>
            </a:r>
          </a:p>
          <a:p>
            <a:pPr lvl="1"/>
            <a:r>
              <a:rPr lang="en-US" altLang="zh-CN" dirty="0"/>
              <a:t>These puzzles make transactions to be </a:t>
            </a:r>
            <a:r>
              <a:rPr lang="en-US" altLang="zh-CN" b="1" dirty="0">
                <a:solidFill>
                  <a:srgbClr val="00B050"/>
                </a:solidFill>
              </a:rPr>
              <a:t>securely</a:t>
            </a:r>
            <a:r>
              <a:rPr lang="en-US" altLang="zh-CN" dirty="0"/>
              <a:t> added to blockchains</a:t>
            </a:r>
          </a:p>
          <a:p>
            <a:pPr lvl="1"/>
            <a:r>
              <a:rPr lang="en-US" altLang="zh-CN" dirty="0"/>
              <a:t>The first miner to solve the puzzle is paid in cryptocurrency</a:t>
            </a:r>
          </a:p>
        </p:txBody>
      </p:sp>
      <p:sp>
        <p:nvSpPr>
          <p:cNvPr id="3" name="灯片编号占位符 2">
            <a:extLst>
              <a:ext uri="{FF2B5EF4-FFF2-40B4-BE49-F238E27FC236}">
                <a16:creationId xmlns:a16="http://schemas.microsoft.com/office/drawing/2014/main" id="{D1BDD0A6-B488-4E79-B8D3-1AD703EDC9E3}"/>
              </a:ext>
            </a:extLst>
          </p:cNvPr>
          <p:cNvSpPr>
            <a:spLocks noGrp="1"/>
          </p:cNvSpPr>
          <p:nvPr>
            <p:ph type="sldNum" sz="quarter" idx="12"/>
          </p:nvPr>
        </p:nvSpPr>
        <p:spPr/>
        <p:txBody>
          <a:bodyPr/>
          <a:lstStyle/>
          <a:p>
            <a:fld id="{84BCC322-D5A9-47A8-A5BE-5D9C2195FFDA}" type="slidenum">
              <a:rPr lang="zh-CN" altLang="en-US" smtClean="0"/>
              <a:pPr/>
              <a:t>2</a:t>
            </a:fld>
            <a:endParaRPr lang="zh-CN" altLang="en-US" dirty="0"/>
          </a:p>
        </p:txBody>
      </p:sp>
      <p:sp>
        <p:nvSpPr>
          <p:cNvPr id="5" name="标题 4">
            <a:extLst>
              <a:ext uri="{FF2B5EF4-FFF2-40B4-BE49-F238E27FC236}">
                <a16:creationId xmlns:a16="http://schemas.microsoft.com/office/drawing/2014/main" id="{699508DF-DABB-4F46-BDCC-11932DFAACD6}"/>
              </a:ext>
            </a:extLst>
          </p:cNvPr>
          <p:cNvSpPr>
            <a:spLocks noGrp="1"/>
          </p:cNvSpPr>
          <p:nvPr>
            <p:ph type="title"/>
          </p:nvPr>
        </p:nvSpPr>
        <p:spPr/>
        <p:txBody>
          <a:bodyPr/>
          <a:lstStyle/>
          <a:p>
            <a:r>
              <a:rPr lang="en-US" altLang="zh-CN" dirty="0"/>
              <a:t>1. Background</a:t>
            </a:r>
            <a:endParaRPr lang="zh-CN" altLang="en-US" dirty="0"/>
          </a:p>
        </p:txBody>
      </p:sp>
      <p:pic>
        <p:nvPicPr>
          <p:cNvPr id="11" name="图片 10">
            <a:extLst>
              <a:ext uri="{FF2B5EF4-FFF2-40B4-BE49-F238E27FC236}">
                <a16:creationId xmlns:a16="http://schemas.microsoft.com/office/drawing/2014/main" id="{7E1DBB88-F3E4-D8A6-369F-1131B310A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375" y="3694268"/>
            <a:ext cx="883222" cy="883222"/>
          </a:xfrm>
          <a:prstGeom prst="rect">
            <a:avLst/>
          </a:prstGeom>
        </p:spPr>
      </p:pic>
      <p:pic>
        <p:nvPicPr>
          <p:cNvPr id="15" name="图片 14">
            <a:extLst>
              <a:ext uri="{FF2B5EF4-FFF2-40B4-BE49-F238E27FC236}">
                <a16:creationId xmlns:a16="http://schemas.microsoft.com/office/drawing/2014/main" id="{BF229F0F-88E3-2CFF-3420-8FE820C87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712" y="3232559"/>
            <a:ext cx="1890162" cy="1890162"/>
          </a:xfrm>
          <a:prstGeom prst="rect">
            <a:avLst/>
          </a:prstGeom>
        </p:spPr>
      </p:pic>
      <p:pic>
        <p:nvPicPr>
          <p:cNvPr id="17" name="图片 16">
            <a:extLst>
              <a:ext uri="{FF2B5EF4-FFF2-40B4-BE49-F238E27FC236}">
                <a16:creationId xmlns:a16="http://schemas.microsoft.com/office/drawing/2014/main" id="{D02144D1-5787-D35F-14A2-D17348579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528" y="3785084"/>
            <a:ext cx="701590" cy="701590"/>
          </a:xfrm>
          <a:prstGeom prst="rect">
            <a:avLst/>
          </a:prstGeom>
        </p:spPr>
      </p:pic>
      <p:sp>
        <p:nvSpPr>
          <p:cNvPr id="22" name="文本框 21">
            <a:extLst>
              <a:ext uri="{FF2B5EF4-FFF2-40B4-BE49-F238E27FC236}">
                <a16:creationId xmlns:a16="http://schemas.microsoft.com/office/drawing/2014/main" id="{11D15F64-ACD6-3006-0965-ED596FAF5874}"/>
              </a:ext>
            </a:extLst>
          </p:cNvPr>
          <p:cNvSpPr txBox="1"/>
          <p:nvPr/>
        </p:nvSpPr>
        <p:spPr>
          <a:xfrm>
            <a:off x="3956771" y="4836454"/>
            <a:ext cx="1201226" cy="523220"/>
          </a:xfrm>
          <a:prstGeom prst="rect">
            <a:avLst/>
          </a:prstGeom>
          <a:noFill/>
        </p:spPr>
        <p:txBody>
          <a:bodyPr wrap="none" rtlCol="0">
            <a:spAutoFit/>
          </a:bodyPr>
          <a:lstStyle/>
          <a:p>
            <a:r>
              <a:rPr lang="en-US" altLang="zh-CN" sz="2800" dirty="0"/>
              <a:t>Miners</a:t>
            </a:r>
            <a:endParaRPr lang="zh-CN" altLang="en-US" sz="2800" dirty="0"/>
          </a:p>
        </p:txBody>
      </p:sp>
      <p:grpSp>
        <p:nvGrpSpPr>
          <p:cNvPr id="35" name="组合 34">
            <a:extLst>
              <a:ext uri="{FF2B5EF4-FFF2-40B4-BE49-F238E27FC236}">
                <a16:creationId xmlns:a16="http://schemas.microsoft.com/office/drawing/2014/main" id="{8BD1A636-680D-9EC4-532E-A4D507DF3F0C}"/>
              </a:ext>
            </a:extLst>
          </p:cNvPr>
          <p:cNvGrpSpPr/>
          <p:nvPr/>
        </p:nvGrpSpPr>
        <p:grpSpPr>
          <a:xfrm>
            <a:off x="3794110" y="3490280"/>
            <a:ext cx="1250065" cy="1231067"/>
            <a:chOff x="3717560" y="4000546"/>
            <a:chExt cx="1250065" cy="1231067"/>
          </a:xfrm>
        </p:grpSpPr>
        <p:pic>
          <p:nvPicPr>
            <p:cNvPr id="19" name="图片 18">
              <a:extLst>
                <a:ext uri="{FF2B5EF4-FFF2-40B4-BE49-F238E27FC236}">
                  <a16:creationId xmlns:a16="http://schemas.microsoft.com/office/drawing/2014/main" id="{E5AA8557-7B7D-AC9E-E3C2-C917B68D8B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6295" y="4690283"/>
              <a:ext cx="541330" cy="541330"/>
            </a:xfrm>
            <a:prstGeom prst="rect">
              <a:avLst/>
            </a:prstGeom>
          </p:spPr>
        </p:pic>
        <p:pic>
          <p:nvPicPr>
            <p:cNvPr id="21" name="图片 20">
              <a:extLst>
                <a:ext uri="{FF2B5EF4-FFF2-40B4-BE49-F238E27FC236}">
                  <a16:creationId xmlns:a16="http://schemas.microsoft.com/office/drawing/2014/main" id="{908EBB2C-CEEB-B84C-8B0E-86AD95F3B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7242" y="4038739"/>
              <a:ext cx="441803" cy="441803"/>
            </a:xfrm>
            <a:prstGeom prst="rect">
              <a:avLst/>
            </a:prstGeom>
          </p:spPr>
        </p:pic>
        <p:pic>
          <p:nvPicPr>
            <p:cNvPr id="26" name="图片 25">
              <a:extLst>
                <a:ext uri="{FF2B5EF4-FFF2-40B4-BE49-F238E27FC236}">
                  <a16:creationId xmlns:a16="http://schemas.microsoft.com/office/drawing/2014/main" id="{29F81550-A612-2DFD-6016-5C7BF5F87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0307" y="4000546"/>
              <a:ext cx="479996" cy="479996"/>
            </a:xfrm>
            <a:prstGeom prst="rect">
              <a:avLst/>
            </a:prstGeom>
          </p:spPr>
        </p:pic>
        <p:pic>
          <p:nvPicPr>
            <p:cNvPr id="28" name="图片 27">
              <a:extLst>
                <a:ext uri="{FF2B5EF4-FFF2-40B4-BE49-F238E27FC236}">
                  <a16:creationId xmlns:a16="http://schemas.microsoft.com/office/drawing/2014/main" id="{9B81ADB9-582C-7189-628D-56E5F7AD15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7560" y="4622455"/>
              <a:ext cx="565490" cy="565490"/>
            </a:xfrm>
            <a:prstGeom prst="rect">
              <a:avLst/>
            </a:prstGeom>
          </p:spPr>
        </p:pic>
      </p:grpSp>
      <p:sp>
        <p:nvSpPr>
          <p:cNvPr id="29" name="文本框 28">
            <a:extLst>
              <a:ext uri="{FF2B5EF4-FFF2-40B4-BE49-F238E27FC236}">
                <a16:creationId xmlns:a16="http://schemas.microsoft.com/office/drawing/2014/main" id="{837D0DC6-58EE-4886-8EA9-D4AE10B47D13}"/>
              </a:ext>
            </a:extLst>
          </p:cNvPr>
          <p:cNvSpPr txBox="1"/>
          <p:nvPr/>
        </p:nvSpPr>
        <p:spPr>
          <a:xfrm>
            <a:off x="951497" y="4836454"/>
            <a:ext cx="2607509" cy="523220"/>
          </a:xfrm>
          <a:prstGeom prst="rect">
            <a:avLst/>
          </a:prstGeom>
          <a:noFill/>
        </p:spPr>
        <p:txBody>
          <a:bodyPr wrap="none" rtlCol="0">
            <a:spAutoFit/>
          </a:bodyPr>
          <a:lstStyle/>
          <a:p>
            <a:r>
              <a:rPr lang="en-US" altLang="zh-CN" sz="2800" dirty="0"/>
              <a:t>New transaction</a:t>
            </a:r>
            <a:endParaRPr lang="zh-CN" altLang="en-US" sz="2800" dirty="0"/>
          </a:p>
        </p:txBody>
      </p:sp>
      <p:sp>
        <p:nvSpPr>
          <p:cNvPr id="30" name="文本框 29">
            <a:extLst>
              <a:ext uri="{FF2B5EF4-FFF2-40B4-BE49-F238E27FC236}">
                <a16:creationId xmlns:a16="http://schemas.microsoft.com/office/drawing/2014/main" id="{64EA8871-56A4-208F-7082-EA715378F1FC}"/>
              </a:ext>
            </a:extLst>
          </p:cNvPr>
          <p:cNvSpPr txBox="1"/>
          <p:nvPr/>
        </p:nvSpPr>
        <p:spPr>
          <a:xfrm>
            <a:off x="6215842" y="4836454"/>
            <a:ext cx="1757341" cy="523220"/>
          </a:xfrm>
          <a:prstGeom prst="rect">
            <a:avLst/>
          </a:prstGeom>
          <a:noFill/>
        </p:spPr>
        <p:txBody>
          <a:bodyPr wrap="none" rtlCol="0">
            <a:spAutoFit/>
          </a:bodyPr>
          <a:lstStyle/>
          <a:p>
            <a:r>
              <a:rPr lang="en-US" altLang="zh-CN" sz="2800" dirty="0"/>
              <a:t>Encryption</a:t>
            </a:r>
            <a:endParaRPr lang="zh-CN" altLang="en-US" sz="2800" dirty="0"/>
          </a:p>
        </p:txBody>
      </p:sp>
      <p:sp>
        <p:nvSpPr>
          <p:cNvPr id="31" name="文本框 30">
            <a:extLst>
              <a:ext uri="{FF2B5EF4-FFF2-40B4-BE49-F238E27FC236}">
                <a16:creationId xmlns:a16="http://schemas.microsoft.com/office/drawing/2014/main" id="{08286DBB-B1BD-FCCD-EB38-D7F3249D4C8E}"/>
              </a:ext>
            </a:extLst>
          </p:cNvPr>
          <p:cNvSpPr txBox="1"/>
          <p:nvPr/>
        </p:nvSpPr>
        <p:spPr>
          <a:xfrm>
            <a:off x="8882534" y="4836454"/>
            <a:ext cx="1742400" cy="523220"/>
          </a:xfrm>
          <a:prstGeom prst="rect">
            <a:avLst/>
          </a:prstGeom>
          <a:noFill/>
        </p:spPr>
        <p:txBody>
          <a:bodyPr wrap="none" rtlCol="0">
            <a:spAutoFit/>
          </a:bodyPr>
          <a:lstStyle/>
          <a:p>
            <a:r>
              <a:rPr lang="en-US" altLang="zh-CN" sz="2800" dirty="0"/>
              <a:t>Blockchain</a:t>
            </a:r>
            <a:endParaRPr lang="zh-CN" altLang="en-US" sz="2800" dirty="0"/>
          </a:p>
        </p:txBody>
      </p:sp>
      <p:sp>
        <p:nvSpPr>
          <p:cNvPr id="32" name="箭头: 右 31">
            <a:extLst>
              <a:ext uri="{FF2B5EF4-FFF2-40B4-BE49-F238E27FC236}">
                <a16:creationId xmlns:a16="http://schemas.microsoft.com/office/drawing/2014/main" id="{5A0A216B-EB06-C42D-ED10-7BAA83147700}"/>
              </a:ext>
            </a:extLst>
          </p:cNvPr>
          <p:cNvSpPr/>
          <p:nvPr/>
        </p:nvSpPr>
        <p:spPr>
          <a:xfrm>
            <a:off x="2960851" y="4048664"/>
            <a:ext cx="463771" cy="244434"/>
          </a:xfrm>
          <a:prstGeom prst="rightArrow">
            <a:avLst/>
          </a:prstGeom>
          <a:solidFill>
            <a:srgbClr val="393C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F6CC0DFF-C93C-D050-3A72-DDD1AB97A7D5}"/>
              </a:ext>
            </a:extLst>
          </p:cNvPr>
          <p:cNvSpPr/>
          <p:nvPr/>
        </p:nvSpPr>
        <p:spPr>
          <a:xfrm>
            <a:off x="5673117" y="4048664"/>
            <a:ext cx="463771" cy="244434"/>
          </a:xfrm>
          <a:prstGeom prst="rightArrow">
            <a:avLst/>
          </a:prstGeom>
          <a:solidFill>
            <a:srgbClr val="393C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D47AF8D7-08F8-8A06-6D6E-285E9441C0C1}"/>
              </a:ext>
            </a:extLst>
          </p:cNvPr>
          <p:cNvSpPr/>
          <p:nvPr/>
        </p:nvSpPr>
        <p:spPr>
          <a:xfrm>
            <a:off x="7779532" y="4077687"/>
            <a:ext cx="463771" cy="244434"/>
          </a:xfrm>
          <a:prstGeom prst="rightArrow">
            <a:avLst/>
          </a:prstGeom>
          <a:solidFill>
            <a:srgbClr val="393C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F90EB139-2BD3-54F1-82C5-D6A0F668F5F6}"/>
              </a:ext>
            </a:extLst>
          </p:cNvPr>
          <p:cNvSpPr/>
          <p:nvPr/>
        </p:nvSpPr>
        <p:spPr>
          <a:xfrm>
            <a:off x="4794693" y="5340458"/>
            <a:ext cx="4885267" cy="372541"/>
          </a:xfrm>
          <a:custGeom>
            <a:avLst/>
            <a:gdLst>
              <a:gd name="connsiteX0" fmla="*/ 4885267 w 4885267"/>
              <a:gd name="connsiteY0" fmla="*/ 8467 h 372541"/>
              <a:gd name="connsiteX1" fmla="*/ 2683934 w 4885267"/>
              <a:gd name="connsiteY1" fmla="*/ 372533 h 372541"/>
              <a:gd name="connsiteX2" fmla="*/ 0 w 4885267"/>
              <a:gd name="connsiteY2" fmla="*/ 0 h 372541"/>
            </a:gdLst>
            <a:ahLst/>
            <a:cxnLst>
              <a:cxn ang="0">
                <a:pos x="connsiteX0" y="connsiteY0"/>
              </a:cxn>
              <a:cxn ang="0">
                <a:pos x="connsiteX1" y="connsiteY1"/>
              </a:cxn>
              <a:cxn ang="0">
                <a:pos x="connsiteX2" y="connsiteY2"/>
              </a:cxn>
            </a:cxnLst>
            <a:rect l="l" t="t" r="r" b="b"/>
            <a:pathLst>
              <a:path w="4885267" h="372541">
                <a:moveTo>
                  <a:pt x="4885267" y="8467"/>
                </a:moveTo>
                <a:cubicBezTo>
                  <a:pt x="4191706" y="191205"/>
                  <a:pt x="3498145" y="373944"/>
                  <a:pt x="2683934" y="372533"/>
                </a:cubicBezTo>
                <a:cubicBezTo>
                  <a:pt x="1869723" y="371122"/>
                  <a:pt x="934861" y="185561"/>
                  <a:pt x="0" y="0"/>
                </a:cubicBezTo>
              </a:path>
            </a:pathLst>
          </a:custGeom>
          <a:noFill/>
          <a:ln w="57150">
            <a:solidFill>
              <a:srgbClr val="393CA5"/>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a:extLst>
              <a:ext uri="{FF2B5EF4-FFF2-40B4-BE49-F238E27FC236}">
                <a16:creationId xmlns:a16="http://schemas.microsoft.com/office/drawing/2014/main" id="{64BB25AB-C4BB-E88D-3D90-FCA10DEBCC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7378" y="5767930"/>
            <a:ext cx="963406" cy="963406"/>
          </a:xfrm>
          <a:prstGeom prst="rect">
            <a:avLst/>
          </a:prstGeom>
        </p:spPr>
      </p:pic>
      <p:sp>
        <p:nvSpPr>
          <p:cNvPr id="2" name="文本框 1">
            <a:extLst>
              <a:ext uri="{FF2B5EF4-FFF2-40B4-BE49-F238E27FC236}">
                <a16:creationId xmlns:a16="http://schemas.microsoft.com/office/drawing/2014/main" id="{6E613F1C-96CE-ABE2-8B55-D73712CE98A2}"/>
              </a:ext>
            </a:extLst>
          </p:cNvPr>
          <p:cNvSpPr txBox="1"/>
          <p:nvPr/>
        </p:nvSpPr>
        <p:spPr>
          <a:xfrm>
            <a:off x="7669992" y="6070085"/>
            <a:ext cx="2455096" cy="523220"/>
          </a:xfrm>
          <a:prstGeom prst="rect">
            <a:avLst/>
          </a:prstGeom>
          <a:noFill/>
        </p:spPr>
        <p:txBody>
          <a:bodyPr wrap="none" rtlCol="0">
            <a:spAutoFit/>
          </a:bodyPr>
          <a:lstStyle/>
          <a:p>
            <a:r>
              <a:rPr lang="en-US" altLang="zh-CN" sz="2800" dirty="0"/>
              <a:t>Mining rewards</a:t>
            </a:r>
            <a:endParaRPr lang="zh-CN" altLang="en-US" sz="2800" dirty="0"/>
          </a:p>
        </p:txBody>
      </p:sp>
    </p:spTree>
    <p:extLst>
      <p:ext uri="{BB962C8B-B14F-4D97-AF65-F5344CB8AC3E}">
        <p14:creationId xmlns:p14="http://schemas.microsoft.com/office/powerpoint/2010/main" val="28678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P spid="31" grpId="0"/>
      <p:bldP spid="32" grpId="0" animBg="1"/>
      <p:bldP spid="33" grpId="0" animBg="1"/>
      <p:bldP spid="34" grpId="0" animBg="1"/>
      <p:bldP spid="4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EF6C2-0F8F-C847-2487-1742F5639237}"/>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80F7F9E-F25D-F882-B661-B15EDB7A76EB}"/>
              </a:ext>
            </a:extLst>
          </p:cNvPr>
          <p:cNvSpPr>
            <a:spLocks noGrp="1"/>
          </p:cNvSpPr>
          <p:nvPr>
            <p:ph idx="1"/>
          </p:nvPr>
        </p:nvSpPr>
        <p:spPr>
          <a:xfrm>
            <a:off x="325967" y="1057387"/>
            <a:ext cx="11540067" cy="5550647"/>
          </a:xfrm>
        </p:spPr>
        <p:txBody>
          <a:bodyPr>
            <a:normAutofit/>
          </a:bodyPr>
          <a:lstStyle/>
          <a:p>
            <a:r>
              <a:rPr lang="en-US" altLang="zh-CN" dirty="0"/>
              <a:t>Democracy is crucial to cryptocurrency</a:t>
            </a:r>
          </a:p>
          <a:p>
            <a:pPr lvl="1"/>
            <a:r>
              <a:rPr lang="en-US" altLang="zh-CN" dirty="0" err="1"/>
              <a:t>Cryptomining</a:t>
            </a:r>
            <a:r>
              <a:rPr lang="en-US" altLang="zh-CN" dirty="0"/>
              <a:t> is </a:t>
            </a:r>
            <a:r>
              <a:rPr lang="en-US" altLang="zh-CN" b="1" dirty="0">
                <a:solidFill>
                  <a:srgbClr val="7030A0"/>
                </a:solidFill>
              </a:rPr>
              <a:t>decentralized </a:t>
            </a:r>
            <a:r>
              <a:rPr lang="en-US" altLang="zh-CN" dirty="0"/>
              <a:t>to keep the </a:t>
            </a:r>
            <a:r>
              <a:rPr lang="en-US" altLang="zh-CN" b="1" dirty="0">
                <a:solidFill>
                  <a:schemeClr val="accent6"/>
                </a:solidFill>
              </a:rPr>
              <a:t>credibility</a:t>
            </a:r>
            <a:r>
              <a:rPr lang="en-US" altLang="zh-CN" dirty="0"/>
              <a:t> of cryptocurrency</a:t>
            </a:r>
          </a:p>
          <a:p>
            <a:pPr lvl="1"/>
            <a:r>
              <a:rPr lang="en-US" altLang="zh-CN" dirty="0"/>
              <a:t>Supporting a variety of miners: </a:t>
            </a:r>
            <a:r>
              <a:rPr lang="en-US" altLang="zh-CN" b="1" dirty="0">
                <a:solidFill>
                  <a:srgbClr val="00B0F0"/>
                </a:solidFill>
              </a:rPr>
              <a:t>mining farms, PC, web clients, etc.</a:t>
            </a:r>
          </a:p>
          <a:p>
            <a:pPr lvl="1"/>
            <a:r>
              <a:rPr lang="en-US" altLang="zh-CN" dirty="0"/>
              <a:t>No individual entity can dominate the computation power</a:t>
            </a:r>
          </a:p>
        </p:txBody>
      </p:sp>
      <p:sp>
        <p:nvSpPr>
          <p:cNvPr id="3" name="灯片编号占位符 2">
            <a:extLst>
              <a:ext uri="{FF2B5EF4-FFF2-40B4-BE49-F238E27FC236}">
                <a16:creationId xmlns:a16="http://schemas.microsoft.com/office/drawing/2014/main" id="{540F9628-3FD8-9CB4-843E-2025C982CE23}"/>
              </a:ext>
            </a:extLst>
          </p:cNvPr>
          <p:cNvSpPr>
            <a:spLocks noGrp="1"/>
          </p:cNvSpPr>
          <p:nvPr>
            <p:ph type="sldNum" sz="quarter" idx="12"/>
          </p:nvPr>
        </p:nvSpPr>
        <p:spPr/>
        <p:txBody>
          <a:bodyPr/>
          <a:lstStyle/>
          <a:p>
            <a:fld id="{84BCC322-D5A9-47A8-A5BE-5D9C2195FFDA}" type="slidenum">
              <a:rPr lang="zh-CN" altLang="en-US" smtClean="0"/>
              <a:pPr/>
              <a:t>3</a:t>
            </a:fld>
            <a:endParaRPr lang="zh-CN" altLang="en-US" dirty="0"/>
          </a:p>
        </p:txBody>
      </p:sp>
      <p:sp>
        <p:nvSpPr>
          <p:cNvPr id="5" name="标题 4">
            <a:extLst>
              <a:ext uri="{FF2B5EF4-FFF2-40B4-BE49-F238E27FC236}">
                <a16:creationId xmlns:a16="http://schemas.microsoft.com/office/drawing/2014/main" id="{FAAA31A6-42E4-E7BA-7FE3-FB172F39B11D}"/>
              </a:ext>
            </a:extLst>
          </p:cNvPr>
          <p:cNvSpPr>
            <a:spLocks noGrp="1"/>
          </p:cNvSpPr>
          <p:nvPr>
            <p:ph type="title"/>
          </p:nvPr>
        </p:nvSpPr>
        <p:spPr/>
        <p:txBody>
          <a:bodyPr/>
          <a:lstStyle/>
          <a:p>
            <a:r>
              <a:rPr lang="en-US" altLang="zh-CN" dirty="0"/>
              <a:t>1. Background</a:t>
            </a:r>
            <a:endParaRPr lang="zh-CN" altLang="en-US" dirty="0"/>
          </a:p>
        </p:txBody>
      </p:sp>
      <p:pic>
        <p:nvPicPr>
          <p:cNvPr id="4" name="图片 3">
            <a:extLst>
              <a:ext uri="{FF2B5EF4-FFF2-40B4-BE49-F238E27FC236}">
                <a16:creationId xmlns:a16="http://schemas.microsoft.com/office/drawing/2014/main" id="{321C860E-EC72-C992-0502-5CF2158B6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168" y="5291252"/>
            <a:ext cx="1032561" cy="1032561"/>
          </a:xfrm>
          <a:prstGeom prst="rect">
            <a:avLst/>
          </a:prstGeom>
        </p:spPr>
      </p:pic>
      <p:pic>
        <p:nvPicPr>
          <p:cNvPr id="7" name="图片 6">
            <a:extLst>
              <a:ext uri="{FF2B5EF4-FFF2-40B4-BE49-F238E27FC236}">
                <a16:creationId xmlns:a16="http://schemas.microsoft.com/office/drawing/2014/main" id="{34074C00-51C7-4246-F7A7-6F99B1E48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089" y="3434105"/>
            <a:ext cx="842718" cy="842718"/>
          </a:xfrm>
          <a:prstGeom prst="rect">
            <a:avLst/>
          </a:prstGeom>
        </p:spPr>
      </p:pic>
      <p:pic>
        <p:nvPicPr>
          <p:cNvPr id="8" name="图片 7">
            <a:extLst>
              <a:ext uri="{FF2B5EF4-FFF2-40B4-BE49-F238E27FC236}">
                <a16:creationId xmlns:a16="http://schemas.microsoft.com/office/drawing/2014/main" id="{051679DF-F5F0-D29B-1B60-B293DDFF01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9680" y="3361253"/>
            <a:ext cx="915570" cy="915570"/>
          </a:xfrm>
          <a:prstGeom prst="rect">
            <a:avLst/>
          </a:prstGeom>
        </p:spPr>
      </p:pic>
      <p:pic>
        <p:nvPicPr>
          <p:cNvPr id="9" name="图片 8">
            <a:extLst>
              <a:ext uri="{FF2B5EF4-FFF2-40B4-BE49-F238E27FC236}">
                <a16:creationId xmlns:a16="http://schemas.microsoft.com/office/drawing/2014/main" id="{2A989F29-8629-859B-89A9-5469BABB80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143" y="5133172"/>
            <a:ext cx="1078645" cy="1078645"/>
          </a:xfrm>
          <a:prstGeom prst="rect">
            <a:avLst/>
          </a:prstGeom>
        </p:spPr>
      </p:pic>
      <p:sp>
        <p:nvSpPr>
          <p:cNvPr id="10" name="文本框 9">
            <a:extLst>
              <a:ext uri="{FF2B5EF4-FFF2-40B4-BE49-F238E27FC236}">
                <a16:creationId xmlns:a16="http://schemas.microsoft.com/office/drawing/2014/main" id="{AE563D24-414A-441D-D7DC-3E6F416A784C}"/>
              </a:ext>
            </a:extLst>
          </p:cNvPr>
          <p:cNvSpPr txBox="1"/>
          <p:nvPr/>
        </p:nvSpPr>
        <p:spPr>
          <a:xfrm>
            <a:off x="2497368" y="4326379"/>
            <a:ext cx="1880195" cy="523220"/>
          </a:xfrm>
          <a:prstGeom prst="rect">
            <a:avLst/>
          </a:prstGeom>
          <a:noFill/>
        </p:spPr>
        <p:txBody>
          <a:bodyPr wrap="none" rtlCol="0">
            <a:spAutoFit/>
          </a:bodyPr>
          <a:lstStyle/>
          <a:p>
            <a:r>
              <a:rPr lang="en-US" altLang="zh-CN" sz="2800" dirty="0"/>
              <a:t>Web clients</a:t>
            </a:r>
            <a:endParaRPr lang="zh-CN" altLang="en-US" sz="2800" dirty="0"/>
          </a:p>
        </p:txBody>
      </p:sp>
      <p:sp>
        <p:nvSpPr>
          <p:cNvPr id="12" name="文本框 11">
            <a:extLst>
              <a:ext uri="{FF2B5EF4-FFF2-40B4-BE49-F238E27FC236}">
                <a16:creationId xmlns:a16="http://schemas.microsoft.com/office/drawing/2014/main" id="{7D5ED605-EE6E-1A14-C7EE-263A5D39CD64}"/>
              </a:ext>
            </a:extLst>
          </p:cNvPr>
          <p:cNvSpPr txBox="1"/>
          <p:nvPr/>
        </p:nvSpPr>
        <p:spPr>
          <a:xfrm>
            <a:off x="7858468" y="4302364"/>
            <a:ext cx="1583960" cy="523220"/>
          </a:xfrm>
          <a:prstGeom prst="rect">
            <a:avLst/>
          </a:prstGeom>
          <a:noFill/>
        </p:spPr>
        <p:txBody>
          <a:bodyPr wrap="none" rtlCol="0">
            <a:spAutoFit/>
          </a:bodyPr>
          <a:lstStyle/>
          <a:p>
            <a:r>
              <a:rPr lang="en-US" altLang="zh-CN" sz="2800" dirty="0"/>
              <a:t>PC clients</a:t>
            </a:r>
            <a:endParaRPr lang="zh-CN" altLang="en-US" sz="2800" dirty="0"/>
          </a:p>
        </p:txBody>
      </p:sp>
      <p:sp>
        <p:nvSpPr>
          <p:cNvPr id="13" name="文本框 12">
            <a:extLst>
              <a:ext uri="{FF2B5EF4-FFF2-40B4-BE49-F238E27FC236}">
                <a16:creationId xmlns:a16="http://schemas.microsoft.com/office/drawing/2014/main" id="{66C8DE6B-3426-CCF5-67D4-53944297ED2F}"/>
              </a:ext>
            </a:extLst>
          </p:cNvPr>
          <p:cNvSpPr txBox="1"/>
          <p:nvPr/>
        </p:nvSpPr>
        <p:spPr>
          <a:xfrm>
            <a:off x="2382016" y="6211817"/>
            <a:ext cx="2110899" cy="523220"/>
          </a:xfrm>
          <a:prstGeom prst="rect">
            <a:avLst/>
          </a:prstGeom>
          <a:noFill/>
        </p:spPr>
        <p:txBody>
          <a:bodyPr wrap="none" rtlCol="0">
            <a:spAutoFit/>
          </a:bodyPr>
          <a:lstStyle/>
          <a:p>
            <a:r>
              <a:rPr lang="en-US" altLang="zh-CN" sz="2800" dirty="0"/>
              <a:t>Mining farms</a:t>
            </a:r>
            <a:endParaRPr lang="zh-CN" altLang="en-US" sz="2800" dirty="0"/>
          </a:p>
        </p:txBody>
      </p:sp>
      <p:sp>
        <p:nvSpPr>
          <p:cNvPr id="14" name="文本框 13">
            <a:extLst>
              <a:ext uri="{FF2B5EF4-FFF2-40B4-BE49-F238E27FC236}">
                <a16:creationId xmlns:a16="http://schemas.microsoft.com/office/drawing/2014/main" id="{D7345F9D-2F8B-0EE8-6CB8-8CCE6701F015}"/>
              </a:ext>
            </a:extLst>
          </p:cNvPr>
          <p:cNvSpPr txBox="1"/>
          <p:nvPr/>
        </p:nvSpPr>
        <p:spPr>
          <a:xfrm>
            <a:off x="7494363" y="6211817"/>
            <a:ext cx="2312171" cy="523220"/>
          </a:xfrm>
          <a:prstGeom prst="rect">
            <a:avLst/>
          </a:prstGeom>
          <a:noFill/>
        </p:spPr>
        <p:txBody>
          <a:bodyPr wrap="none" rtlCol="0">
            <a:spAutoFit/>
          </a:bodyPr>
          <a:lstStyle/>
          <a:p>
            <a:r>
              <a:rPr lang="en-US" altLang="zh-CN" sz="2800" dirty="0"/>
              <a:t>GPU platforms</a:t>
            </a:r>
            <a:endParaRPr lang="zh-CN" altLang="en-US" sz="2800" dirty="0"/>
          </a:p>
        </p:txBody>
      </p:sp>
      <p:pic>
        <p:nvPicPr>
          <p:cNvPr id="23" name="图片 22">
            <a:extLst>
              <a:ext uri="{FF2B5EF4-FFF2-40B4-BE49-F238E27FC236}">
                <a16:creationId xmlns:a16="http://schemas.microsoft.com/office/drawing/2014/main" id="{433B143E-17C5-BB1A-4CD9-7ADD5DCD3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7819" y="4111797"/>
            <a:ext cx="812393" cy="812393"/>
          </a:xfrm>
          <a:prstGeom prst="rect">
            <a:avLst/>
          </a:prstGeom>
        </p:spPr>
      </p:pic>
      <p:sp>
        <p:nvSpPr>
          <p:cNvPr id="27" name="文本框 26">
            <a:extLst>
              <a:ext uri="{FF2B5EF4-FFF2-40B4-BE49-F238E27FC236}">
                <a16:creationId xmlns:a16="http://schemas.microsoft.com/office/drawing/2014/main" id="{60A46F35-FC23-3557-3E18-74E52C6760AB}"/>
              </a:ext>
            </a:extLst>
          </p:cNvPr>
          <p:cNvSpPr txBox="1"/>
          <p:nvPr/>
        </p:nvSpPr>
        <p:spPr>
          <a:xfrm>
            <a:off x="5167864" y="4893245"/>
            <a:ext cx="1852302" cy="954107"/>
          </a:xfrm>
          <a:prstGeom prst="rect">
            <a:avLst/>
          </a:prstGeom>
          <a:noFill/>
        </p:spPr>
        <p:txBody>
          <a:bodyPr wrap="none" rtlCol="0">
            <a:spAutoFit/>
          </a:bodyPr>
          <a:lstStyle/>
          <a:p>
            <a:pPr algn="ctr"/>
            <a:r>
              <a:rPr lang="en-US" altLang="zh-CN" sz="2800" dirty="0"/>
              <a:t>Democratic</a:t>
            </a:r>
          </a:p>
          <a:p>
            <a:pPr algn="ctr"/>
            <a:r>
              <a:rPr lang="en-US" altLang="zh-CN" sz="2800" dirty="0"/>
              <a:t>Ecosystem</a:t>
            </a:r>
            <a:endParaRPr lang="zh-CN" altLang="en-US" sz="2800" dirty="0"/>
          </a:p>
        </p:txBody>
      </p:sp>
      <p:cxnSp>
        <p:nvCxnSpPr>
          <p:cNvPr id="37" name="直接箭头连接符 36">
            <a:extLst>
              <a:ext uri="{FF2B5EF4-FFF2-40B4-BE49-F238E27FC236}">
                <a16:creationId xmlns:a16="http://schemas.microsoft.com/office/drawing/2014/main" id="{3BF1BA5D-0EDB-4A93-005D-BDA9E068809C}"/>
              </a:ext>
            </a:extLst>
          </p:cNvPr>
          <p:cNvCxnSpPr/>
          <p:nvPr/>
        </p:nvCxnSpPr>
        <p:spPr>
          <a:xfrm>
            <a:off x="4377563" y="4004736"/>
            <a:ext cx="905634" cy="601134"/>
          </a:xfrm>
          <a:prstGeom prst="straightConnector1">
            <a:avLst/>
          </a:prstGeom>
          <a:ln w="76200">
            <a:solidFill>
              <a:srgbClr val="393CA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75F719E2-7F60-7040-691C-8A4E16BC800D}"/>
              </a:ext>
            </a:extLst>
          </p:cNvPr>
          <p:cNvCxnSpPr>
            <a:cxnSpLocks/>
          </p:cNvCxnSpPr>
          <p:nvPr/>
        </p:nvCxnSpPr>
        <p:spPr>
          <a:xfrm flipH="1">
            <a:off x="6911833" y="4004736"/>
            <a:ext cx="905634" cy="601134"/>
          </a:xfrm>
          <a:prstGeom prst="straightConnector1">
            <a:avLst/>
          </a:prstGeom>
          <a:ln w="76200">
            <a:solidFill>
              <a:srgbClr val="393CA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C87DF51F-2CF8-C870-60A0-E42E86FA7525}"/>
              </a:ext>
            </a:extLst>
          </p:cNvPr>
          <p:cNvCxnSpPr>
            <a:cxnSpLocks/>
          </p:cNvCxnSpPr>
          <p:nvPr/>
        </p:nvCxnSpPr>
        <p:spPr>
          <a:xfrm flipV="1">
            <a:off x="4373040" y="5433065"/>
            <a:ext cx="905634" cy="601134"/>
          </a:xfrm>
          <a:prstGeom prst="straightConnector1">
            <a:avLst/>
          </a:prstGeom>
          <a:ln w="76200">
            <a:solidFill>
              <a:srgbClr val="393CA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5948810A-353B-1C95-4512-DFB433E720AA}"/>
              </a:ext>
            </a:extLst>
          </p:cNvPr>
          <p:cNvCxnSpPr>
            <a:cxnSpLocks/>
          </p:cNvCxnSpPr>
          <p:nvPr/>
        </p:nvCxnSpPr>
        <p:spPr>
          <a:xfrm flipH="1" flipV="1">
            <a:off x="6952834" y="5433065"/>
            <a:ext cx="905634" cy="601134"/>
          </a:xfrm>
          <a:prstGeom prst="straightConnector1">
            <a:avLst/>
          </a:prstGeom>
          <a:ln w="76200">
            <a:solidFill>
              <a:srgbClr val="393C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D0381-FFF9-7DBD-3D26-D91831E35291}"/>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E8670560-603E-DEF3-E8D9-14211DC28A7E}"/>
              </a:ext>
            </a:extLst>
          </p:cNvPr>
          <p:cNvSpPr>
            <a:spLocks noGrp="1"/>
          </p:cNvSpPr>
          <p:nvPr>
            <p:ph idx="1"/>
          </p:nvPr>
        </p:nvSpPr>
        <p:spPr>
          <a:xfrm>
            <a:off x="325967" y="1057387"/>
            <a:ext cx="11540067" cy="5550647"/>
          </a:xfrm>
        </p:spPr>
        <p:txBody>
          <a:bodyPr>
            <a:normAutofit/>
          </a:bodyPr>
          <a:lstStyle/>
          <a:p>
            <a:r>
              <a:rPr lang="en-US" altLang="zh-CN" dirty="0"/>
              <a:t>Democracy is threatened by dedicated mining hardware</a:t>
            </a:r>
          </a:p>
          <a:p>
            <a:pPr lvl="1"/>
            <a:r>
              <a:rPr lang="en-US" altLang="zh-CN" b="1" dirty="0">
                <a:solidFill>
                  <a:srgbClr val="C00000"/>
                </a:solidFill>
              </a:rPr>
              <a:t>ASICs and FPGAs</a:t>
            </a:r>
          </a:p>
          <a:p>
            <a:pPr lvl="1"/>
            <a:r>
              <a:rPr lang="en-US" altLang="zh-CN" dirty="0"/>
              <a:t>Web-based mining dropped from </a:t>
            </a:r>
            <a:r>
              <a:rPr lang="en-US" altLang="zh-CN" b="1" dirty="0">
                <a:solidFill>
                  <a:srgbClr val="00B050"/>
                </a:solidFill>
              </a:rPr>
              <a:t>50M+</a:t>
            </a:r>
            <a:r>
              <a:rPr lang="en-US" altLang="zh-CN" dirty="0"/>
              <a:t> to </a:t>
            </a:r>
            <a:r>
              <a:rPr lang="en-US" altLang="zh-CN" b="1" dirty="0">
                <a:solidFill>
                  <a:srgbClr val="B52219"/>
                </a:solidFill>
              </a:rPr>
              <a:t>&lt;0.1M</a:t>
            </a:r>
          </a:p>
          <a:p>
            <a:pPr lvl="1"/>
            <a:r>
              <a:rPr lang="en-US" altLang="zh-CN" dirty="0"/>
              <a:t>PC-based mining scaled down to </a:t>
            </a:r>
            <a:r>
              <a:rPr lang="en-US" altLang="zh-CN" b="1" dirty="0">
                <a:solidFill>
                  <a:srgbClr val="B52219"/>
                </a:solidFill>
              </a:rPr>
              <a:t>~0.8M</a:t>
            </a:r>
          </a:p>
          <a:p>
            <a:pPr lvl="1"/>
            <a:r>
              <a:rPr lang="en-US" altLang="zh-CN" dirty="0"/>
              <a:t>Renders common users’ </a:t>
            </a:r>
            <a:r>
              <a:rPr lang="en-US" altLang="zh-CN" dirty="0" err="1"/>
              <a:t>cryptomining</a:t>
            </a:r>
            <a:r>
              <a:rPr lang="en-US" altLang="zh-CN" dirty="0"/>
              <a:t> less </a:t>
            </a:r>
            <a:r>
              <a:rPr lang="en-US" altLang="zh-CN" b="1" dirty="0">
                <a:solidFill>
                  <a:srgbClr val="C00000"/>
                </a:solidFill>
              </a:rPr>
              <a:t>profitable</a:t>
            </a:r>
            <a:r>
              <a:rPr lang="en-US" altLang="zh-CN" dirty="0"/>
              <a:t> or </a:t>
            </a:r>
            <a:r>
              <a:rPr lang="en-US" altLang="zh-CN" b="1" dirty="0">
                <a:solidFill>
                  <a:srgbClr val="C00000"/>
                </a:solidFill>
              </a:rPr>
              <a:t>unprofitable</a:t>
            </a:r>
          </a:p>
        </p:txBody>
      </p:sp>
      <p:sp>
        <p:nvSpPr>
          <p:cNvPr id="3" name="灯片编号占位符 2">
            <a:extLst>
              <a:ext uri="{FF2B5EF4-FFF2-40B4-BE49-F238E27FC236}">
                <a16:creationId xmlns:a16="http://schemas.microsoft.com/office/drawing/2014/main" id="{4FAD1EBF-28EF-6039-5BDB-BEBBFA07E6AC}"/>
              </a:ext>
            </a:extLst>
          </p:cNvPr>
          <p:cNvSpPr>
            <a:spLocks noGrp="1"/>
          </p:cNvSpPr>
          <p:nvPr>
            <p:ph type="sldNum" sz="quarter" idx="12"/>
          </p:nvPr>
        </p:nvSpPr>
        <p:spPr/>
        <p:txBody>
          <a:bodyPr/>
          <a:lstStyle/>
          <a:p>
            <a:fld id="{84BCC322-D5A9-47A8-A5BE-5D9C2195FFDA}" type="slidenum">
              <a:rPr lang="zh-CN" altLang="en-US" smtClean="0"/>
              <a:pPr/>
              <a:t>4</a:t>
            </a:fld>
            <a:endParaRPr lang="zh-CN" altLang="en-US" dirty="0"/>
          </a:p>
        </p:txBody>
      </p:sp>
      <p:sp>
        <p:nvSpPr>
          <p:cNvPr id="5" name="标题 4">
            <a:extLst>
              <a:ext uri="{FF2B5EF4-FFF2-40B4-BE49-F238E27FC236}">
                <a16:creationId xmlns:a16="http://schemas.microsoft.com/office/drawing/2014/main" id="{5EBB0FB8-A477-D375-6802-2B87B3F31F95}"/>
              </a:ext>
            </a:extLst>
          </p:cNvPr>
          <p:cNvSpPr>
            <a:spLocks noGrp="1"/>
          </p:cNvSpPr>
          <p:nvPr>
            <p:ph type="title"/>
          </p:nvPr>
        </p:nvSpPr>
        <p:spPr/>
        <p:txBody>
          <a:bodyPr/>
          <a:lstStyle/>
          <a:p>
            <a:r>
              <a:rPr lang="en-US" altLang="zh-CN" dirty="0"/>
              <a:t>2. Motivation</a:t>
            </a:r>
            <a:endParaRPr lang="zh-CN" altLang="en-US" dirty="0"/>
          </a:p>
        </p:txBody>
      </p:sp>
      <p:pic>
        <p:nvPicPr>
          <p:cNvPr id="14" name="图片 13">
            <a:extLst>
              <a:ext uri="{FF2B5EF4-FFF2-40B4-BE49-F238E27FC236}">
                <a16:creationId xmlns:a16="http://schemas.microsoft.com/office/drawing/2014/main" id="{9FBAEE02-A440-EF60-6D35-89D2C0900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380" y="5733234"/>
            <a:ext cx="924356" cy="924356"/>
          </a:xfrm>
          <a:prstGeom prst="rect">
            <a:avLst/>
          </a:prstGeom>
        </p:spPr>
      </p:pic>
      <p:sp>
        <p:nvSpPr>
          <p:cNvPr id="17" name="文本框 16">
            <a:extLst>
              <a:ext uri="{FF2B5EF4-FFF2-40B4-BE49-F238E27FC236}">
                <a16:creationId xmlns:a16="http://schemas.microsoft.com/office/drawing/2014/main" id="{86119BC3-50B2-DD3C-36AF-ED95B860C1AC}"/>
              </a:ext>
            </a:extLst>
          </p:cNvPr>
          <p:cNvSpPr txBox="1"/>
          <p:nvPr/>
        </p:nvSpPr>
        <p:spPr>
          <a:xfrm>
            <a:off x="727362" y="6214346"/>
            <a:ext cx="3319563" cy="523220"/>
          </a:xfrm>
          <a:prstGeom prst="rect">
            <a:avLst/>
          </a:prstGeom>
          <a:noFill/>
        </p:spPr>
        <p:txBody>
          <a:bodyPr wrap="none" rtlCol="0">
            <a:spAutoFit/>
          </a:bodyPr>
          <a:lstStyle/>
          <a:p>
            <a:r>
              <a:rPr lang="en-US" altLang="zh-CN" sz="2800" dirty="0"/>
              <a:t>ASICs in mining farms</a:t>
            </a:r>
            <a:endParaRPr lang="zh-CN" altLang="en-US" sz="2800" dirty="0"/>
          </a:p>
        </p:txBody>
      </p:sp>
      <p:sp>
        <p:nvSpPr>
          <p:cNvPr id="18" name="文本框 17">
            <a:extLst>
              <a:ext uri="{FF2B5EF4-FFF2-40B4-BE49-F238E27FC236}">
                <a16:creationId xmlns:a16="http://schemas.microsoft.com/office/drawing/2014/main" id="{DC0632CF-74C4-7EF5-F60C-AEF50A11C8DA}"/>
              </a:ext>
            </a:extLst>
          </p:cNvPr>
          <p:cNvSpPr txBox="1"/>
          <p:nvPr/>
        </p:nvSpPr>
        <p:spPr>
          <a:xfrm>
            <a:off x="8816463" y="5992930"/>
            <a:ext cx="2366610" cy="523220"/>
          </a:xfrm>
          <a:prstGeom prst="rect">
            <a:avLst/>
          </a:prstGeom>
          <a:noFill/>
        </p:spPr>
        <p:txBody>
          <a:bodyPr wrap="none" rtlCol="0">
            <a:spAutoFit/>
          </a:bodyPr>
          <a:lstStyle/>
          <a:p>
            <a:r>
              <a:rPr lang="en-US" altLang="zh-CN" sz="2800" dirty="0"/>
              <a:t>Common users</a:t>
            </a:r>
            <a:endParaRPr lang="zh-CN" altLang="en-US" sz="2800" dirty="0"/>
          </a:p>
        </p:txBody>
      </p:sp>
      <p:pic>
        <p:nvPicPr>
          <p:cNvPr id="2050" name="Picture 2" descr="ASIC Miners, Mining Farm. 3D Rendering | Hackaday">
            <a:extLst>
              <a:ext uri="{FF2B5EF4-FFF2-40B4-BE49-F238E27FC236}">
                <a16:creationId xmlns:a16="http://schemas.microsoft.com/office/drawing/2014/main" id="{94A2414E-6962-835C-7D3B-A43997D7B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68" y="4084959"/>
            <a:ext cx="2800350" cy="1855162"/>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07BBD252-2CCC-7A56-CD6E-16D960C14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0359" y="4086561"/>
            <a:ext cx="842718" cy="842718"/>
          </a:xfrm>
          <a:prstGeom prst="rect">
            <a:avLst/>
          </a:prstGeom>
        </p:spPr>
      </p:pic>
      <p:pic>
        <p:nvPicPr>
          <p:cNvPr id="13" name="图片 12">
            <a:extLst>
              <a:ext uri="{FF2B5EF4-FFF2-40B4-BE49-F238E27FC236}">
                <a16:creationId xmlns:a16="http://schemas.microsoft.com/office/drawing/2014/main" id="{81B0C878-911A-737D-4E0B-AA49262D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919" y="4027028"/>
            <a:ext cx="915570" cy="915570"/>
          </a:xfrm>
          <a:prstGeom prst="rect">
            <a:avLst/>
          </a:prstGeom>
        </p:spPr>
      </p:pic>
      <p:pic>
        <p:nvPicPr>
          <p:cNvPr id="15" name="图片 14">
            <a:extLst>
              <a:ext uri="{FF2B5EF4-FFF2-40B4-BE49-F238E27FC236}">
                <a16:creationId xmlns:a16="http://schemas.microsoft.com/office/drawing/2014/main" id="{2979FA05-59F4-3A14-E393-F74D8124F0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1041" y="3913509"/>
            <a:ext cx="1078645" cy="1078645"/>
          </a:xfrm>
          <a:prstGeom prst="rect">
            <a:avLst/>
          </a:prstGeom>
        </p:spPr>
      </p:pic>
      <p:sp>
        <p:nvSpPr>
          <p:cNvPr id="16" name="文本框 15">
            <a:extLst>
              <a:ext uri="{FF2B5EF4-FFF2-40B4-BE49-F238E27FC236}">
                <a16:creationId xmlns:a16="http://schemas.microsoft.com/office/drawing/2014/main" id="{CEE8CB0C-B15E-3172-9141-9BF1C4CFFBD7}"/>
              </a:ext>
            </a:extLst>
          </p:cNvPr>
          <p:cNvSpPr txBox="1"/>
          <p:nvPr/>
        </p:nvSpPr>
        <p:spPr>
          <a:xfrm>
            <a:off x="6862607" y="4992154"/>
            <a:ext cx="1880195" cy="523220"/>
          </a:xfrm>
          <a:prstGeom prst="rect">
            <a:avLst/>
          </a:prstGeom>
          <a:noFill/>
        </p:spPr>
        <p:txBody>
          <a:bodyPr wrap="none" rtlCol="0">
            <a:spAutoFit/>
          </a:bodyPr>
          <a:lstStyle/>
          <a:p>
            <a:r>
              <a:rPr lang="en-US" altLang="zh-CN" sz="2800" dirty="0"/>
              <a:t>Web clients</a:t>
            </a:r>
            <a:endParaRPr lang="zh-CN" altLang="en-US" sz="2800" dirty="0"/>
          </a:p>
        </p:txBody>
      </p:sp>
      <p:sp>
        <p:nvSpPr>
          <p:cNvPr id="19" name="文本框 18">
            <a:extLst>
              <a:ext uri="{FF2B5EF4-FFF2-40B4-BE49-F238E27FC236}">
                <a16:creationId xmlns:a16="http://schemas.microsoft.com/office/drawing/2014/main" id="{10B31909-6FBF-F920-FE9F-65303660E717}"/>
              </a:ext>
            </a:extLst>
          </p:cNvPr>
          <p:cNvSpPr txBox="1"/>
          <p:nvPr/>
        </p:nvSpPr>
        <p:spPr>
          <a:xfrm>
            <a:off x="9379738" y="4954820"/>
            <a:ext cx="1583960" cy="523220"/>
          </a:xfrm>
          <a:prstGeom prst="rect">
            <a:avLst/>
          </a:prstGeom>
          <a:noFill/>
        </p:spPr>
        <p:txBody>
          <a:bodyPr wrap="none" rtlCol="0">
            <a:spAutoFit/>
          </a:bodyPr>
          <a:lstStyle/>
          <a:p>
            <a:r>
              <a:rPr lang="en-US" altLang="zh-CN" sz="2800" dirty="0"/>
              <a:t>PC clients</a:t>
            </a:r>
            <a:endParaRPr lang="zh-CN" altLang="en-US" sz="2800" dirty="0"/>
          </a:p>
        </p:txBody>
      </p:sp>
      <p:sp>
        <p:nvSpPr>
          <p:cNvPr id="20" name="文本框 19">
            <a:extLst>
              <a:ext uri="{FF2B5EF4-FFF2-40B4-BE49-F238E27FC236}">
                <a16:creationId xmlns:a16="http://schemas.microsoft.com/office/drawing/2014/main" id="{14915B5C-BABD-6DD4-1EDE-B42442EB2B59}"/>
              </a:ext>
            </a:extLst>
          </p:cNvPr>
          <p:cNvSpPr txBox="1"/>
          <p:nvPr/>
        </p:nvSpPr>
        <p:spPr>
          <a:xfrm>
            <a:off x="4194914" y="4992154"/>
            <a:ext cx="2110899" cy="523220"/>
          </a:xfrm>
          <a:prstGeom prst="rect">
            <a:avLst/>
          </a:prstGeom>
          <a:noFill/>
        </p:spPr>
        <p:txBody>
          <a:bodyPr wrap="none" rtlCol="0">
            <a:spAutoFit/>
          </a:bodyPr>
          <a:lstStyle/>
          <a:p>
            <a:r>
              <a:rPr lang="en-US" altLang="zh-CN" sz="2800" dirty="0"/>
              <a:t>Mining farms</a:t>
            </a:r>
            <a:endParaRPr lang="zh-CN" altLang="en-US" sz="2800" dirty="0"/>
          </a:p>
        </p:txBody>
      </p:sp>
      <p:sp>
        <p:nvSpPr>
          <p:cNvPr id="21" name="箭头: 上 20">
            <a:extLst>
              <a:ext uri="{FF2B5EF4-FFF2-40B4-BE49-F238E27FC236}">
                <a16:creationId xmlns:a16="http://schemas.microsoft.com/office/drawing/2014/main" id="{4B109F7B-7978-77F5-1075-9971372CBDE2}"/>
              </a:ext>
            </a:extLst>
          </p:cNvPr>
          <p:cNvSpPr/>
          <p:nvPr/>
        </p:nvSpPr>
        <p:spPr>
          <a:xfrm>
            <a:off x="5974728" y="4013746"/>
            <a:ext cx="484632" cy="978408"/>
          </a:xfrm>
          <a:prstGeom prst="upArrow">
            <a:avLst>
              <a:gd name="adj1" fmla="val 50000"/>
              <a:gd name="adj2" fmla="val 8668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箭头: 上 21">
            <a:extLst>
              <a:ext uri="{FF2B5EF4-FFF2-40B4-BE49-F238E27FC236}">
                <a16:creationId xmlns:a16="http://schemas.microsoft.com/office/drawing/2014/main" id="{7AD18587-20CF-3C0F-9E3D-3F3638340696}"/>
              </a:ext>
            </a:extLst>
          </p:cNvPr>
          <p:cNvSpPr/>
          <p:nvPr/>
        </p:nvSpPr>
        <p:spPr>
          <a:xfrm rot="10800000">
            <a:off x="10837176" y="4015348"/>
            <a:ext cx="484632" cy="978408"/>
          </a:xfrm>
          <a:prstGeom prst="upArrow">
            <a:avLst>
              <a:gd name="adj1" fmla="val 50000"/>
              <a:gd name="adj2" fmla="val 86688"/>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3" name="箭头: 上 22">
            <a:extLst>
              <a:ext uri="{FF2B5EF4-FFF2-40B4-BE49-F238E27FC236}">
                <a16:creationId xmlns:a16="http://schemas.microsoft.com/office/drawing/2014/main" id="{E02B610B-8F69-DEF7-5368-39090072E581}"/>
              </a:ext>
            </a:extLst>
          </p:cNvPr>
          <p:cNvSpPr/>
          <p:nvPr/>
        </p:nvSpPr>
        <p:spPr>
          <a:xfrm rot="10800000">
            <a:off x="8500486" y="4052682"/>
            <a:ext cx="484632" cy="978408"/>
          </a:xfrm>
          <a:prstGeom prst="upArrow">
            <a:avLst>
              <a:gd name="adj1" fmla="val 50000"/>
              <a:gd name="adj2" fmla="val 86688"/>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A4DF8D72-0E5A-DAA9-43FC-E291964FAA3E}"/>
              </a:ext>
            </a:extLst>
          </p:cNvPr>
          <p:cNvSpPr/>
          <p:nvPr/>
        </p:nvSpPr>
        <p:spPr>
          <a:xfrm rot="5400000">
            <a:off x="8982042" y="3746702"/>
            <a:ext cx="328014" cy="370559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9888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6" grpId="0"/>
      <p:bldP spid="19" grpId="0"/>
      <p:bldP spid="20" grpId="0"/>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8E90-2DBF-4598-B7E7-CAA8F34FB527}"/>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6C07442-40B4-5788-E07F-26AF5FD66A27}"/>
              </a:ext>
            </a:extLst>
          </p:cNvPr>
          <p:cNvSpPr>
            <a:spLocks noGrp="1"/>
          </p:cNvSpPr>
          <p:nvPr>
            <p:ph idx="1"/>
          </p:nvPr>
        </p:nvSpPr>
        <p:spPr>
          <a:xfrm>
            <a:off x="325967" y="1057387"/>
            <a:ext cx="11540067" cy="5550647"/>
          </a:xfrm>
        </p:spPr>
        <p:txBody>
          <a:bodyPr>
            <a:normAutofit/>
          </a:bodyPr>
          <a:lstStyle/>
          <a:p>
            <a:r>
              <a:rPr lang="en-US" altLang="zh-CN" dirty="0"/>
              <a:t>Breaking the monopoly</a:t>
            </a:r>
          </a:p>
          <a:p>
            <a:pPr lvl="1"/>
            <a:r>
              <a:rPr lang="en-US" altLang="zh-CN" dirty="0"/>
              <a:t>Cryptocurrencies adopted new mining algorithms</a:t>
            </a:r>
          </a:p>
          <a:p>
            <a:pPr lvl="2">
              <a:buFont typeface="Wingdings" panose="05000000000000000000" pitchFamily="2" charset="2"/>
              <a:buChar char="p"/>
            </a:pPr>
            <a:r>
              <a:rPr lang="en-US" altLang="zh-CN" dirty="0"/>
              <a:t>Monero: </a:t>
            </a:r>
            <a:r>
              <a:rPr lang="en-US" altLang="zh-CN" b="1" dirty="0" err="1">
                <a:solidFill>
                  <a:schemeClr val="accent2"/>
                </a:solidFill>
              </a:rPr>
              <a:t>RandomX</a:t>
            </a:r>
            <a:endParaRPr lang="en-US" altLang="zh-CN" b="1" dirty="0">
              <a:solidFill>
                <a:schemeClr val="accent2"/>
              </a:solidFill>
            </a:endParaRPr>
          </a:p>
          <a:p>
            <a:pPr lvl="2">
              <a:buFont typeface="Wingdings" panose="05000000000000000000" pitchFamily="2" charset="2"/>
              <a:buChar char="p"/>
            </a:pPr>
            <a:r>
              <a:rPr lang="en-US" altLang="zh-CN" dirty="0"/>
              <a:t>Scala: </a:t>
            </a:r>
            <a:r>
              <a:rPr lang="en-US" altLang="zh-CN" b="1" dirty="0">
                <a:solidFill>
                  <a:schemeClr val="accent1"/>
                </a:solidFill>
              </a:rPr>
              <a:t>Panthera</a:t>
            </a:r>
          </a:p>
          <a:p>
            <a:pPr lvl="1"/>
            <a:r>
              <a:rPr lang="en-US" altLang="zh-CN" dirty="0"/>
              <a:t>Rely on the architectural of </a:t>
            </a:r>
            <a:r>
              <a:rPr lang="en-US" altLang="zh-CN" b="1" dirty="0">
                <a:solidFill>
                  <a:schemeClr val="accent6"/>
                </a:solidFill>
              </a:rPr>
              <a:t>general-purpose hardware</a:t>
            </a:r>
          </a:p>
          <a:p>
            <a:pPr lvl="2"/>
            <a:r>
              <a:rPr lang="en-US" altLang="zh-CN" dirty="0"/>
              <a:t>Dynamic </a:t>
            </a:r>
            <a:r>
              <a:rPr lang="en-US" altLang="zh-CN" b="1" dirty="0">
                <a:solidFill>
                  <a:srgbClr val="7030A0"/>
                </a:solidFill>
              </a:rPr>
              <a:t>instruction execution</a:t>
            </a:r>
          </a:p>
          <a:p>
            <a:pPr lvl="2"/>
            <a:r>
              <a:rPr lang="en-US" altLang="zh-CN" dirty="0"/>
              <a:t>Instruction </a:t>
            </a:r>
            <a:r>
              <a:rPr lang="en-US" altLang="zh-CN" b="1" dirty="0">
                <a:solidFill>
                  <a:schemeClr val="accent4"/>
                </a:solidFill>
              </a:rPr>
              <a:t>vectorizations</a:t>
            </a:r>
          </a:p>
          <a:p>
            <a:pPr lvl="1"/>
            <a:r>
              <a:rPr lang="en-US" altLang="zh-CN" dirty="0"/>
              <a:t>Reducing the efficiency of dedicated mining hardware</a:t>
            </a:r>
          </a:p>
        </p:txBody>
      </p:sp>
      <p:sp>
        <p:nvSpPr>
          <p:cNvPr id="3" name="灯片编号占位符 2">
            <a:extLst>
              <a:ext uri="{FF2B5EF4-FFF2-40B4-BE49-F238E27FC236}">
                <a16:creationId xmlns:a16="http://schemas.microsoft.com/office/drawing/2014/main" id="{2A5F5945-3E03-DB4D-62CE-83773B3D381B}"/>
              </a:ext>
            </a:extLst>
          </p:cNvPr>
          <p:cNvSpPr>
            <a:spLocks noGrp="1"/>
          </p:cNvSpPr>
          <p:nvPr>
            <p:ph type="sldNum" sz="quarter" idx="12"/>
          </p:nvPr>
        </p:nvSpPr>
        <p:spPr/>
        <p:txBody>
          <a:bodyPr/>
          <a:lstStyle/>
          <a:p>
            <a:fld id="{84BCC322-D5A9-47A8-A5BE-5D9C2195FFDA}" type="slidenum">
              <a:rPr lang="zh-CN" altLang="en-US" smtClean="0"/>
              <a:pPr/>
              <a:t>5</a:t>
            </a:fld>
            <a:endParaRPr lang="zh-CN" altLang="en-US" dirty="0"/>
          </a:p>
        </p:txBody>
      </p:sp>
      <p:sp>
        <p:nvSpPr>
          <p:cNvPr id="5" name="标题 4">
            <a:extLst>
              <a:ext uri="{FF2B5EF4-FFF2-40B4-BE49-F238E27FC236}">
                <a16:creationId xmlns:a16="http://schemas.microsoft.com/office/drawing/2014/main" id="{34C5EF21-03BE-8558-E75A-ACCA46FAF5BE}"/>
              </a:ext>
            </a:extLst>
          </p:cNvPr>
          <p:cNvSpPr>
            <a:spLocks noGrp="1"/>
          </p:cNvSpPr>
          <p:nvPr>
            <p:ph type="title"/>
          </p:nvPr>
        </p:nvSpPr>
        <p:spPr/>
        <p:txBody>
          <a:bodyPr/>
          <a:lstStyle/>
          <a:p>
            <a:r>
              <a:rPr lang="en-US" altLang="zh-CN" dirty="0"/>
              <a:t>2. Motivation</a:t>
            </a:r>
            <a:endParaRPr lang="zh-CN" altLang="en-US" dirty="0"/>
          </a:p>
        </p:txBody>
      </p:sp>
      <p:pic>
        <p:nvPicPr>
          <p:cNvPr id="1026" name="Picture 2">
            <a:extLst>
              <a:ext uri="{FF2B5EF4-FFF2-40B4-BE49-F238E27FC236}">
                <a16:creationId xmlns:a16="http://schemas.microsoft.com/office/drawing/2014/main" id="{41D959F2-62F6-A34C-128D-27BE7C9D1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327" y="2256052"/>
            <a:ext cx="536007" cy="536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la-network">
            <a:extLst>
              <a:ext uri="{FF2B5EF4-FFF2-40B4-BE49-F238E27FC236}">
                <a16:creationId xmlns:a16="http://schemas.microsoft.com/office/drawing/2014/main" id="{7A540023-2199-329D-434D-500E5393A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67" y="3066834"/>
            <a:ext cx="420813" cy="42081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322DFCB6-C143-2308-04F0-9933D91B0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3141" y="4672883"/>
            <a:ext cx="1078645" cy="1078645"/>
          </a:xfrm>
          <a:prstGeom prst="rect">
            <a:avLst/>
          </a:prstGeom>
        </p:spPr>
      </p:pic>
      <p:sp>
        <p:nvSpPr>
          <p:cNvPr id="8" name="文本框 7">
            <a:extLst>
              <a:ext uri="{FF2B5EF4-FFF2-40B4-BE49-F238E27FC236}">
                <a16:creationId xmlns:a16="http://schemas.microsoft.com/office/drawing/2014/main" id="{8162CE95-3FFA-CA4C-633C-46308F513FAE}"/>
              </a:ext>
            </a:extLst>
          </p:cNvPr>
          <p:cNvSpPr txBox="1"/>
          <p:nvPr/>
        </p:nvSpPr>
        <p:spPr>
          <a:xfrm>
            <a:off x="9899161" y="5792330"/>
            <a:ext cx="2110899" cy="523220"/>
          </a:xfrm>
          <a:prstGeom prst="rect">
            <a:avLst/>
          </a:prstGeom>
          <a:noFill/>
        </p:spPr>
        <p:txBody>
          <a:bodyPr wrap="none" rtlCol="0">
            <a:spAutoFit/>
          </a:bodyPr>
          <a:lstStyle/>
          <a:p>
            <a:r>
              <a:rPr lang="en-US" altLang="zh-CN" sz="2800" dirty="0"/>
              <a:t>Mining farms</a:t>
            </a:r>
            <a:endParaRPr lang="zh-CN" altLang="en-US" sz="2800" dirty="0"/>
          </a:p>
        </p:txBody>
      </p:sp>
      <p:sp>
        <p:nvSpPr>
          <p:cNvPr id="9" name="箭头: 上 8">
            <a:extLst>
              <a:ext uri="{FF2B5EF4-FFF2-40B4-BE49-F238E27FC236}">
                <a16:creationId xmlns:a16="http://schemas.microsoft.com/office/drawing/2014/main" id="{360DAD16-1F97-7F2C-A8AD-A692D6E27CBB}"/>
              </a:ext>
            </a:extLst>
          </p:cNvPr>
          <p:cNvSpPr/>
          <p:nvPr/>
        </p:nvSpPr>
        <p:spPr>
          <a:xfrm>
            <a:off x="11331617" y="2288236"/>
            <a:ext cx="484632" cy="978408"/>
          </a:xfrm>
          <a:prstGeom prst="upArrow">
            <a:avLst>
              <a:gd name="adj1" fmla="val 50000"/>
              <a:gd name="adj2" fmla="val 8668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9DDDD042-DD7F-96F6-72D2-36F0B0AE4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8982" y="2370700"/>
            <a:ext cx="842718" cy="842718"/>
          </a:xfrm>
          <a:prstGeom prst="rect">
            <a:avLst/>
          </a:prstGeom>
        </p:spPr>
      </p:pic>
      <p:sp>
        <p:nvSpPr>
          <p:cNvPr id="12" name="文本框 11">
            <a:extLst>
              <a:ext uri="{FF2B5EF4-FFF2-40B4-BE49-F238E27FC236}">
                <a16:creationId xmlns:a16="http://schemas.microsoft.com/office/drawing/2014/main" id="{ECB84BD6-C4B6-9B7C-4A42-E13872F5263E}"/>
              </a:ext>
            </a:extLst>
          </p:cNvPr>
          <p:cNvSpPr txBox="1"/>
          <p:nvPr/>
        </p:nvSpPr>
        <p:spPr>
          <a:xfrm>
            <a:off x="10218982" y="3307446"/>
            <a:ext cx="1583960" cy="523220"/>
          </a:xfrm>
          <a:prstGeom prst="rect">
            <a:avLst/>
          </a:prstGeom>
          <a:noFill/>
        </p:spPr>
        <p:txBody>
          <a:bodyPr wrap="none" rtlCol="0">
            <a:spAutoFit/>
          </a:bodyPr>
          <a:lstStyle/>
          <a:p>
            <a:r>
              <a:rPr lang="en-US" altLang="zh-CN" sz="2800" dirty="0"/>
              <a:t>PC clients</a:t>
            </a:r>
            <a:endParaRPr lang="zh-CN" altLang="en-US" sz="2800" dirty="0"/>
          </a:p>
        </p:txBody>
      </p:sp>
      <p:sp>
        <p:nvSpPr>
          <p:cNvPr id="13" name="箭头: 上 12">
            <a:extLst>
              <a:ext uri="{FF2B5EF4-FFF2-40B4-BE49-F238E27FC236}">
                <a16:creationId xmlns:a16="http://schemas.microsoft.com/office/drawing/2014/main" id="{6A96487C-A721-5D25-D4E5-8B03516C8500}"/>
              </a:ext>
            </a:extLst>
          </p:cNvPr>
          <p:cNvSpPr/>
          <p:nvPr/>
        </p:nvSpPr>
        <p:spPr>
          <a:xfrm rot="10800000">
            <a:off x="11331617" y="4863858"/>
            <a:ext cx="484632" cy="978408"/>
          </a:xfrm>
          <a:prstGeom prst="upArrow">
            <a:avLst>
              <a:gd name="adj1" fmla="val 50000"/>
              <a:gd name="adj2" fmla="val 86688"/>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50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5993-D3B6-3C50-F0B4-E25D31CAE08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61D5C02-1DA3-22A1-CCF4-1BC77449D86C}"/>
              </a:ext>
            </a:extLst>
          </p:cNvPr>
          <p:cNvSpPr>
            <a:spLocks noGrp="1"/>
          </p:cNvSpPr>
          <p:nvPr>
            <p:ph idx="1"/>
          </p:nvPr>
        </p:nvSpPr>
        <p:spPr>
          <a:xfrm>
            <a:off x="325967" y="1057387"/>
            <a:ext cx="11540067" cy="5550647"/>
          </a:xfrm>
        </p:spPr>
        <p:txBody>
          <a:bodyPr>
            <a:normAutofit lnSpcReduction="10000"/>
          </a:bodyPr>
          <a:lstStyle/>
          <a:p>
            <a:r>
              <a:rPr lang="en-US" altLang="zh-CN" dirty="0"/>
              <a:t>However…</a:t>
            </a:r>
          </a:p>
          <a:p>
            <a:pPr lvl="1"/>
            <a:r>
              <a:rPr lang="en-US" altLang="zh-CN" dirty="0"/>
              <a:t>New mining algorithms further </a:t>
            </a:r>
            <a:r>
              <a:rPr lang="en-US" altLang="zh-CN" b="1" dirty="0">
                <a:solidFill>
                  <a:srgbClr val="C00000"/>
                </a:solidFill>
              </a:rPr>
              <a:t>impair web </a:t>
            </a:r>
            <a:r>
              <a:rPr lang="en-US" altLang="zh-CN" b="1" dirty="0" err="1">
                <a:solidFill>
                  <a:srgbClr val="C00000"/>
                </a:solidFill>
              </a:rPr>
              <a:t>cryptomining</a:t>
            </a:r>
            <a:r>
              <a:rPr lang="en-US" altLang="zh-CN" b="1" dirty="0">
                <a:solidFill>
                  <a:srgbClr val="C00000"/>
                </a:solidFill>
              </a:rPr>
              <a:t> </a:t>
            </a:r>
            <a:r>
              <a:rPr lang="zh-CN" altLang="en-US" dirty="0"/>
              <a:t>🙁</a:t>
            </a:r>
            <a:endParaRPr lang="en-US" altLang="zh-CN" dirty="0"/>
          </a:p>
          <a:p>
            <a:pPr lvl="1"/>
            <a:r>
              <a:rPr lang="en-US" altLang="zh-CN" dirty="0"/>
              <a:t>Web is designed to </a:t>
            </a:r>
            <a:r>
              <a:rPr lang="en-US" altLang="zh-CN" b="1" dirty="0">
                <a:solidFill>
                  <a:srgbClr val="7030A0"/>
                </a:solidFill>
              </a:rPr>
              <a:t>hide hardware details </a:t>
            </a:r>
            <a:r>
              <a:rPr lang="en-US" altLang="zh-CN" dirty="0"/>
              <a:t>for platform independence</a:t>
            </a:r>
          </a:p>
          <a:p>
            <a:pPr lvl="1"/>
            <a:endParaRPr lang="en-US" altLang="zh-CN" dirty="0"/>
          </a:p>
          <a:p>
            <a:pPr lvl="1"/>
            <a:endParaRPr lang="en-US" altLang="zh-CN" dirty="0"/>
          </a:p>
          <a:p>
            <a:pPr lvl="1"/>
            <a:endParaRPr lang="en-US" altLang="zh-CN" dirty="0"/>
          </a:p>
          <a:p>
            <a:pPr lvl="1"/>
            <a:endParaRPr lang="en-US" altLang="zh-CN" dirty="0"/>
          </a:p>
          <a:p>
            <a:pPr lvl="1"/>
            <a:r>
              <a:rPr lang="en-US" altLang="zh-CN" dirty="0"/>
              <a:t>Have to </a:t>
            </a:r>
            <a:r>
              <a:rPr lang="en-US" altLang="zh-CN" b="1" dirty="0">
                <a:solidFill>
                  <a:srgbClr val="0000FF"/>
                </a:solidFill>
              </a:rPr>
              <a:t>emulate</a:t>
            </a:r>
            <a:r>
              <a:rPr lang="en-US" altLang="zh-CN" dirty="0"/>
              <a:t> hardware features of general-purpose CPUs</a:t>
            </a:r>
          </a:p>
          <a:p>
            <a:pPr lvl="2">
              <a:buFont typeface="Wingdings" panose="05000000000000000000" pitchFamily="2" charset="2"/>
              <a:buChar char="p"/>
            </a:pPr>
            <a:r>
              <a:rPr lang="en-US" altLang="zh-CN" dirty="0"/>
              <a:t>Directed rounding of floating points</a:t>
            </a:r>
          </a:p>
          <a:p>
            <a:pPr lvl="2">
              <a:buFont typeface="Wingdings" panose="05000000000000000000" pitchFamily="2" charset="2"/>
              <a:buChar char="p"/>
            </a:pPr>
            <a:r>
              <a:rPr lang="en-US" altLang="zh-CN" dirty="0"/>
              <a:t>Diverse SIMD data types</a:t>
            </a:r>
          </a:p>
        </p:txBody>
      </p:sp>
      <p:sp>
        <p:nvSpPr>
          <p:cNvPr id="3" name="灯片编号占位符 2">
            <a:extLst>
              <a:ext uri="{FF2B5EF4-FFF2-40B4-BE49-F238E27FC236}">
                <a16:creationId xmlns:a16="http://schemas.microsoft.com/office/drawing/2014/main" id="{4AEDBF2B-F390-3C03-38C1-671AE6B9080F}"/>
              </a:ext>
            </a:extLst>
          </p:cNvPr>
          <p:cNvSpPr>
            <a:spLocks noGrp="1"/>
          </p:cNvSpPr>
          <p:nvPr>
            <p:ph type="sldNum" sz="quarter" idx="12"/>
          </p:nvPr>
        </p:nvSpPr>
        <p:spPr/>
        <p:txBody>
          <a:bodyPr/>
          <a:lstStyle/>
          <a:p>
            <a:fld id="{84BCC322-D5A9-47A8-A5BE-5D9C2195FFDA}" type="slidenum">
              <a:rPr lang="zh-CN" altLang="en-US" smtClean="0"/>
              <a:pPr/>
              <a:t>6</a:t>
            </a:fld>
            <a:endParaRPr lang="zh-CN" altLang="en-US" dirty="0"/>
          </a:p>
        </p:txBody>
      </p:sp>
      <p:sp>
        <p:nvSpPr>
          <p:cNvPr id="5" name="标题 4">
            <a:extLst>
              <a:ext uri="{FF2B5EF4-FFF2-40B4-BE49-F238E27FC236}">
                <a16:creationId xmlns:a16="http://schemas.microsoft.com/office/drawing/2014/main" id="{5B733655-503A-EF9D-7591-88DB02341E55}"/>
              </a:ext>
            </a:extLst>
          </p:cNvPr>
          <p:cNvSpPr>
            <a:spLocks noGrp="1"/>
          </p:cNvSpPr>
          <p:nvPr>
            <p:ph type="title"/>
          </p:nvPr>
        </p:nvSpPr>
        <p:spPr/>
        <p:txBody>
          <a:bodyPr/>
          <a:lstStyle/>
          <a:p>
            <a:r>
              <a:rPr lang="en-US" altLang="zh-CN" dirty="0"/>
              <a:t>2. Motivation</a:t>
            </a:r>
            <a:endParaRPr lang="zh-CN" altLang="en-US" dirty="0"/>
          </a:p>
        </p:txBody>
      </p:sp>
      <p:sp>
        <p:nvSpPr>
          <p:cNvPr id="2" name="矩形 1">
            <a:extLst>
              <a:ext uri="{FF2B5EF4-FFF2-40B4-BE49-F238E27FC236}">
                <a16:creationId xmlns:a16="http://schemas.microsoft.com/office/drawing/2014/main" id="{FB9F7CF3-DF1E-F1F3-444C-E477B07A08D1}"/>
              </a:ext>
            </a:extLst>
          </p:cNvPr>
          <p:cNvSpPr/>
          <p:nvPr/>
        </p:nvSpPr>
        <p:spPr>
          <a:xfrm>
            <a:off x="1977775" y="2815998"/>
            <a:ext cx="8147407" cy="4691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Web Platforms</a:t>
            </a:r>
            <a:endParaRPr lang="zh-CN" altLang="en-US" sz="2800" dirty="0"/>
          </a:p>
        </p:txBody>
      </p:sp>
      <p:sp>
        <p:nvSpPr>
          <p:cNvPr id="4" name="矩形 3">
            <a:extLst>
              <a:ext uri="{FF2B5EF4-FFF2-40B4-BE49-F238E27FC236}">
                <a16:creationId xmlns:a16="http://schemas.microsoft.com/office/drawing/2014/main" id="{95C7BBAA-300C-503C-2624-FF065BC29F92}"/>
              </a:ext>
            </a:extLst>
          </p:cNvPr>
          <p:cNvSpPr/>
          <p:nvPr/>
        </p:nvSpPr>
        <p:spPr>
          <a:xfrm>
            <a:off x="1977775" y="4058092"/>
            <a:ext cx="1854486" cy="469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X86 CPU</a:t>
            </a:r>
            <a:endParaRPr lang="zh-CN" altLang="en-US" sz="2800" dirty="0"/>
          </a:p>
        </p:txBody>
      </p:sp>
      <p:sp>
        <p:nvSpPr>
          <p:cNvPr id="7" name="矩形 6">
            <a:extLst>
              <a:ext uri="{FF2B5EF4-FFF2-40B4-BE49-F238E27FC236}">
                <a16:creationId xmlns:a16="http://schemas.microsoft.com/office/drawing/2014/main" id="{89E98C41-EC20-3788-7F97-EAC11AFF007A}"/>
              </a:ext>
            </a:extLst>
          </p:cNvPr>
          <p:cNvSpPr/>
          <p:nvPr/>
        </p:nvSpPr>
        <p:spPr>
          <a:xfrm>
            <a:off x="4075415" y="4058092"/>
            <a:ext cx="1854486" cy="469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ARM CPU</a:t>
            </a:r>
            <a:endParaRPr lang="zh-CN" altLang="en-US" sz="2800" dirty="0"/>
          </a:p>
        </p:txBody>
      </p:sp>
      <p:sp>
        <p:nvSpPr>
          <p:cNvPr id="8" name="矩形 7">
            <a:extLst>
              <a:ext uri="{FF2B5EF4-FFF2-40B4-BE49-F238E27FC236}">
                <a16:creationId xmlns:a16="http://schemas.microsoft.com/office/drawing/2014/main" id="{7716A206-6505-6EE7-5C0B-16CE970E449C}"/>
              </a:ext>
            </a:extLst>
          </p:cNvPr>
          <p:cNvSpPr/>
          <p:nvPr/>
        </p:nvSpPr>
        <p:spPr>
          <a:xfrm>
            <a:off x="8270696" y="4058092"/>
            <a:ext cx="1854486" cy="469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GPU</a:t>
            </a:r>
            <a:endParaRPr lang="zh-CN" altLang="en-US" sz="2800" dirty="0"/>
          </a:p>
        </p:txBody>
      </p:sp>
      <p:sp>
        <p:nvSpPr>
          <p:cNvPr id="9" name="矩形 8">
            <a:extLst>
              <a:ext uri="{FF2B5EF4-FFF2-40B4-BE49-F238E27FC236}">
                <a16:creationId xmlns:a16="http://schemas.microsoft.com/office/drawing/2014/main" id="{164769D5-3780-D3D5-922A-019D52881296}"/>
              </a:ext>
            </a:extLst>
          </p:cNvPr>
          <p:cNvSpPr/>
          <p:nvPr/>
        </p:nvSpPr>
        <p:spPr>
          <a:xfrm>
            <a:off x="1977775" y="3402517"/>
            <a:ext cx="8147407" cy="4691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Browsers</a:t>
            </a:r>
            <a:endParaRPr lang="zh-CN" altLang="en-US" sz="2800" dirty="0"/>
          </a:p>
        </p:txBody>
      </p:sp>
      <p:sp>
        <p:nvSpPr>
          <p:cNvPr id="10" name="矩形 9">
            <a:extLst>
              <a:ext uri="{FF2B5EF4-FFF2-40B4-BE49-F238E27FC236}">
                <a16:creationId xmlns:a16="http://schemas.microsoft.com/office/drawing/2014/main" id="{F969C045-52CC-F120-B04A-5160B277D6F8}"/>
              </a:ext>
            </a:extLst>
          </p:cNvPr>
          <p:cNvSpPr/>
          <p:nvPr/>
        </p:nvSpPr>
        <p:spPr>
          <a:xfrm>
            <a:off x="6173055" y="4058092"/>
            <a:ext cx="1854486" cy="469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t>RISC-V CPU</a:t>
            </a:r>
            <a:endParaRPr lang="zh-CN" altLang="en-US" sz="2800" dirty="0"/>
          </a:p>
        </p:txBody>
      </p:sp>
    </p:spTree>
    <p:extLst>
      <p:ext uri="{BB962C8B-B14F-4D97-AF65-F5344CB8AC3E}">
        <p14:creationId xmlns:p14="http://schemas.microsoft.com/office/powerpoint/2010/main" val="7070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14B9-A139-C14D-DD0C-DA67962FB314}"/>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C4287700-797E-2C75-9A5B-5CFFADC7E03D}"/>
              </a:ext>
            </a:extLst>
          </p:cNvPr>
          <p:cNvSpPr>
            <a:spLocks noGrp="1"/>
          </p:cNvSpPr>
          <p:nvPr>
            <p:ph idx="1"/>
          </p:nvPr>
        </p:nvSpPr>
        <p:spPr>
          <a:xfrm>
            <a:off x="325967" y="1057387"/>
            <a:ext cx="11540067" cy="5550647"/>
          </a:xfrm>
        </p:spPr>
        <p:txBody>
          <a:bodyPr>
            <a:normAutofit/>
          </a:bodyPr>
          <a:lstStyle/>
          <a:p>
            <a:r>
              <a:rPr lang="en-US" altLang="zh-CN" dirty="0"/>
              <a:t>So, the democracy has not been fully recovered</a:t>
            </a:r>
          </a:p>
          <a:p>
            <a:pPr lvl="1"/>
            <a:r>
              <a:rPr lang="en-US" altLang="zh-CN" dirty="0"/>
              <a:t>Web </a:t>
            </a:r>
            <a:r>
              <a:rPr lang="en-US" altLang="zh-CN" dirty="0" err="1"/>
              <a:t>cryptomining</a:t>
            </a:r>
            <a:r>
              <a:rPr lang="en-US" altLang="zh-CN" dirty="0"/>
              <a:t> is </a:t>
            </a:r>
            <a:r>
              <a:rPr lang="en-US" altLang="zh-CN" b="1" dirty="0">
                <a:solidFill>
                  <a:srgbClr val="FF0000"/>
                </a:solidFill>
              </a:rPr>
              <a:t>severely slowed down</a:t>
            </a:r>
          </a:p>
          <a:p>
            <a:pPr lvl="1"/>
            <a:r>
              <a:rPr lang="en-US" altLang="zh-CN" dirty="0" err="1"/>
              <a:t>Coinhive</a:t>
            </a:r>
            <a:r>
              <a:rPr lang="en-US" altLang="zh-CN" dirty="0"/>
              <a:t> asserted</a:t>
            </a:r>
          </a:p>
        </p:txBody>
      </p:sp>
      <p:sp>
        <p:nvSpPr>
          <p:cNvPr id="3" name="灯片编号占位符 2">
            <a:extLst>
              <a:ext uri="{FF2B5EF4-FFF2-40B4-BE49-F238E27FC236}">
                <a16:creationId xmlns:a16="http://schemas.microsoft.com/office/drawing/2014/main" id="{8EF1F0D8-2924-BE0B-86F4-33F72EAC6D14}"/>
              </a:ext>
            </a:extLst>
          </p:cNvPr>
          <p:cNvSpPr>
            <a:spLocks noGrp="1"/>
          </p:cNvSpPr>
          <p:nvPr>
            <p:ph type="sldNum" sz="quarter" idx="12"/>
          </p:nvPr>
        </p:nvSpPr>
        <p:spPr/>
        <p:txBody>
          <a:bodyPr/>
          <a:lstStyle/>
          <a:p>
            <a:fld id="{84BCC322-D5A9-47A8-A5BE-5D9C2195FFDA}" type="slidenum">
              <a:rPr lang="zh-CN" altLang="en-US" smtClean="0"/>
              <a:pPr/>
              <a:t>7</a:t>
            </a:fld>
            <a:endParaRPr lang="zh-CN" altLang="en-US" dirty="0"/>
          </a:p>
        </p:txBody>
      </p:sp>
      <p:sp>
        <p:nvSpPr>
          <p:cNvPr id="5" name="标题 4">
            <a:extLst>
              <a:ext uri="{FF2B5EF4-FFF2-40B4-BE49-F238E27FC236}">
                <a16:creationId xmlns:a16="http://schemas.microsoft.com/office/drawing/2014/main" id="{F7C67019-CFD7-58FE-12A4-1CC882E9E8C4}"/>
              </a:ext>
            </a:extLst>
          </p:cNvPr>
          <p:cNvSpPr>
            <a:spLocks noGrp="1"/>
          </p:cNvSpPr>
          <p:nvPr>
            <p:ph type="title"/>
          </p:nvPr>
        </p:nvSpPr>
        <p:spPr/>
        <p:txBody>
          <a:bodyPr/>
          <a:lstStyle/>
          <a:p>
            <a:r>
              <a:rPr lang="en-US" altLang="zh-CN" dirty="0"/>
              <a:t>2. Motivation</a:t>
            </a:r>
            <a:endParaRPr lang="zh-CN" altLang="en-US" dirty="0"/>
          </a:p>
        </p:txBody>
      </p:sp>
      <p:pic>
        <p:nvPicPr>
          <p:cNvPr id="12" name="图片 11">
            <a:extLst>
              <a:ext uri="{FF2B5EF4-FFF2-40B4-BE49-F238E27FC236}">
                <a16:creationId xmlns:a16="http://schemas.microsoft.com/office/drawing/2014/main" id="{CDA3CDB3-1899-F8F8-BDD5-1783FB2DC2F3}"/>
              </a:ext>
            </a:extLst>
          </p:cNvPr>
          <p:cNvPicPr>
            <a:picLocks noChangeAspect="1"/>
          </p:cNvPicPr>
          <p:nvPr/>
        </p:nvPicPr>
        <p:blipFill>
          <a:blip r:embed="rId3"/>
          <a:stretch>
            <a:fillRect/>
          </a:stretch>
        </p:blipFill>
        <p:spPr>
          <a:xfrm>
            <a:off x="2197415" y="3025026"/>
            <a:ext cx="7201270" cy="1378021"/>
          </a:xfrm>
          <a:prstGeom prst="rect">
            <a:avLst/>
          </a:prstGeom>
        </p:spPr>
      </p:pic>
      <p:sp>
        <p:nvSpPr>
          <p:cNvPr id="13" name="文本框 12">
            <a:extLst>
              <a:ext uri="{FF2B5EF4-FFF2-40B4-BE49-F238E27FC236}">
                <a16:creationId xmlns:a16="http://schemas.microsoft.com/office/drawing/2014/main" id="{B51DB0B5-FBEB-7906-B766-8A8C579BD826}"/>
              </a:ext>
            </a:extLst>
          </p:cNvPr>
          <p:cNvSpPr txBox="1"/>
          <p:nvPr/>
        </p:nvSpPr>
        <p:spPr>
          <a:xfrm>
            <a:off x="1268857" y="4002736"/>
            <a:ext cx="9384044" cy="523220"/>
          </a:xfrm>
          <a:prstGeom prst="rect">
            <a:avLst/>
          </a:prstGeom>
          <a:solidFill>
            <a:schemeClr val="bg1"/>
          </a:solidFill>
        </p:spPr>
        <p:txBody>
          <a:bodyPr wrap="none" rtlCol="0">
            <a:spAutoFit/>
          </a:bodyPr>
          <a:lstStyle/>
          <a:p>
            <a:r>
              <a:rPr lang="en-US" altLang="zh-CN" sz="2800" b="1" dirty="0">
                <a:ln>
                  <a:solidFill>
                    <a:srgbClr val="FFFFFF"/>
                  </a:solidFill>
                </a:ln>
                <a:solidFill>
                  <a:srgbClr val="FF0000"/>
                </a:solidFill>
                <a:effectLst>
                  <a:outerShdw blurRad="50800" dist="38100" dir="5400000" algn="t" rotWithShape="0">
                    <a:prstClr val="black">
                      <a:alpha val="40000"/>
                    </a:prstClr>
                  </a:outerShdw>
                </a:effectLst>
              </a:rPr>
              <a:t>To be completed honest, it isn’t economically viable anymore.</a:t>
            </a:r>
            <a:endParaRPr lang="zh-CN" altLang="en-US" sz="2800" b="1" dirty="0">
              <a:ln>
                <a:solidFill>
                  <a:srgbClr val="FFFFFF"/>
                </a:solidFill>
              </a:ln>
              <a:solidFill>
                <a:srgbClr val="FF0000"/>
              </a:solidFill>
              <a:effectLst>
                <a:outerShdw blurRad="50800" dist="38100" dir="5400000" algn="t" rotWithShape="0">
                  <a:prstClr val="black">
                    <a:alpha val="40000"/>
                  </a:prstClr>
                </a:outerShdw>
              </a:effectLst>
            </a:endParaRPr>
          </a:p>
        </p:txBody>
      </p:sp>
      <p:pic>
        <p:nvPicPr>
          <p:cNvPr id="14" name="图片 13">
            <a:extLst>
              <a:ext uri="{FF2B5EF4-FFF2-40B4-BE49-F238E27FC236}">
                <a16:creationId xmlns:a16="http://schemas.microsoft.com/office/drawing/2014/main" id="{E06AC856-05E0-0577-F3A7-AE15B14F6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187" y="4841328"/>
            <a:ext cx="915570" cy="915570"/>
          </a:xfrm>
          <a:prstGeom prst="rect">
            <a:avLst/>
          </a:prstGeom>
        </p:spPr>
      </p:pic>
      <p:sp>
        <p:nvSpPr>
          <p:cNvPr id="15" name="文本框 14">
            <a:extLst>
              <a:ext uri="{FF2B5EF4-FFF2-40B4-BE49-F238E27FC236}">
                <a16:creationId xmlns:a16="http://schemas.microsoft.com/office/drawing/2014/main" id="{87FB31D3-B631-2F1B-4A41-FC6824646229}"/>
              </a:ext>
            </a:extLst>
          </p:cNvPr>
          <p:cNvSpPr txBox="1"/>
          <p:nvPr/>
        </p:nvSpPr>
        <p:spPr>
          <a:xfrm>
            <a:off x="2516925" y="5847466"/>
            <a:ext cx="1880195" cy="523220"/>
          </a:xfrm>
          <a:prstGeom prst="rect">
            <a:avLst/>
          </a:prstGeom>
          <a:noFill/>
        </p:spPr>
        <p:txBody>
          <a:bodyPr wrap="none" rtlCol="0">
            <a:spAutoFit/>
          </a:bodyPr>
          <a:lstStyle/>
          <a:p>
            <a:r>
              <a:rPr lang="en-US" altLang="zh-CN" sz="2800" dirty="0"/>
              <a:t>Web clients</a:t>
            </a:r>
            <a:endParaRPr lang="zh-CN" altLang="en-US" sz="2800" dirty="0"/>
          </a:p>
        </p:txBody>
      </p:sp>
      <p:sp>
        <p:nvSpPr>
          <p:cNvPr id="16" name="箭头: 上 15">
            <a:extLst>
              <a:ext uri="{FF2B5EF4-FFF2-40B4-BE49-F238E27FC236}">
                <a16:creationId xmlns:a16="http://schemas.microsoft.com/office/drawing/2014/main" id="{FEABBFAE-6307-7C3B-3FF4-36A624223404}"/>
              </a:ext>
            </a:extLst>
          </p:cNvPr>
          <p:cNvSpPr/>
          <p:nvPr/>
        </p:nvSpPr>
        <p:spPr>
          <a:xfrm rot="10800000">
            <a:off x="3754754" y="4866982"/>
            <a:ext cx="484632" cy="978408"/>
          </a:xfrm>
          <a:prstGeom prst="upArrow">
            <a:avLst>
              <a:gd name="adj1" fmla="val 50000"/>
              <a:gd name="adj2" fmla="val 86688"/>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ED12FF85-6ED6-953D-F664-005346D07DB8}"/>
              </a:ext>
            </a:extLst>
          </p:cNvPr>
          <p:cNvPicPr>
            <a:picLocks noChangeAspect="1"/>
          </p:cNvPicPr>
          <p:nvPr/>
        </p:nvPicPr>
        <p:blipFill>
          <a:blip r:embed="rId5"/>
          <a:stretch>
            <a:fillRect/>
          </a:stretch>
        </p:blipFill>
        <p:spPr>
          <a:xfrm>
            <a:off x="5560566" y="4586982"/>
            <a:ext cx="3353485" cy="2067288"/>
          </a:xfrm>
          <a:prstGeom prst="rect">
            <a:avLst/>
          </a:prstGeom>
        </p:spPr>
      </p:pic>
    </p:spTree>
    <p:extLst>
      <p:ext uri="{BB962C8B-B14F-4D97-AF65-F5344CB8AC3E}">
        <p14:creationId xmlns:p14="http://schemas.microsoft.com/office/powerpoint/2010/main" val="28141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409E-EBCD-E503-EB66-A0166C83727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178CBFC8-AB45-B733-E588-024C5EF1F641}"/>
              </a:ext>
            </a:extLst>
          </p:cNvPr>
          <p:cNvSpPr>
            <a:spLocks noGrp="1"/>
          </p:cNvSpPr>
          <p:nvPr>
            <p:ph idx="1"/>
          </p:nvPr>
        </p:nvSpPr>
        <p:spPr>
          <a:xfrm>
            <a:off x="325967" y="1057387"/>
            <a:ext cx="11540067" cy="5550647"/>
          </a:xfrm>
        </p:spPr>
        <p:txBody>
          <a:bodyPr>
            <a:normAutofit/>
          </a:bodyPr>
          <a:lstStyle/>
          <a:p>
            <a:r>
              <a:rPr lang="en-US" altLang="zh-CN" dirty="0"/>
              <a:t>Inefficiency of web </a:t>
            </a:r>
            <a:r>
              <a:rPr lang="en-US" altLang="zh-CN" dirty="0" err="1"/>
              <a:t>cryptomining</a:t>
            </a:r>
            <a:r>
              <a:rPr lang="en-US" altLang="zh-CN" dirty="0"/>
              <a:t>—a </a:t>
            </a:r>
            <a:r>
              <a:rPr lang="en-US" altLang="zh-CN" dirty="0" err="1"/>
              <a:t>RandomX</a:t>
            </a:r>
            <a:r>
              <a:rPr lang="en-US" altLang="zh-CN" dirty="0"/>
              <a:t> example</a:t>
            </a:r>
          </a:p>
          <a:p>
            <a:pPr marL="1054100" lvl="1" indent="-514350">
              <a:buFont typeface="+mj-ea"/>
              <a:buAutoNum type="circleNumDbPlain"/>
            </a:pPr>
            <a:r>
              <a:rPr lang="en-US" altLang="zh-CN" b="1" dirty="0">
                <a:solidFill>
                  <a:srgbClr val="B52219"/>
                </a:solidFill>
              </a:rPr>
              <a:t>New Monero Transaction</a:t>
            </a:r>
            <a:r>
              <a:rPr lang="zh-CN" altLang="en-US" b="1" dirty="0">
                <a:solidFill>
                  <a:srgbClr val="B52219"/>
                </a:solidFill>
              </a:rPr>
              <a:t>→</a:t>
            </a:r>
            <a:r>
              <a:rPr lang="en-US" altLang="zh-CN" b="1" dirty="0">
                <a:solidFill>
                  <a:srgbClr val="B52219"/>
                </a:solidFill>
              </a:rPr>
              <a:t>Dynamic Mining Program (</a:t>
            </a:r>
            <a:r>
              <a:rPr lang="en-US" altLang="zh-CN" b="1" dirty="0" err="1">
                <a:solidFill>
                  <a:srgbClr val="B52219"/>
                </a:solidFill>
              </a:rPr>
              <a:t>RandomX</a:t>
            </a:r>
            <a:r>
              <a:rPr lang="en-US" altLang="zh-CN" b="1" dirty="0">
                <a:solidFill>
                  <a:srgbClr val="B52219"/>
                </a:solidFill>
              </a:rPr>
              <a:t> ISA)</a:t>
            </a:r>
          </a:p>
          <a:p>
            <a:pPr marL="1054100" lvl="1" indent="-514350">
              <a:buFont typeface="+mj-ea"/>
              <a:buAutoNum type="circleNumDbPlain"/>
            </a:pPr>
            <a:r>
              <a:rPr lang="en-US" altLang="zh-CN" b="1" dirty="0">
                <a:solidFill>
                  <a:srgbClr val="B52219"/>
                </a:solidFill>
              </a:rPr>
              <a:t>Dynamic Mining Program (</a:t>
            </a:r>
            <a:r>
              <a:rPr lang="en-US" altLang="zh-CN" b="1" dirty="0" err="1">
                <a:solidFill>
                  <a:srgbClr val="B52219"/>
                </a:solidFill>
              </a:rPr>
              <a:t>RandomX</a:t>
            </a:r>
            <a:r>
              <a:rPr lang="en-US" altLang="zh-CN" b="1" dirty="0">
                <a:solidFill>
                  <a:srgbClr val="B52219"/>
                </a:solidFill>
              </a:rPr>
              <a:t> ISA)</a:t>
            </a:r>
            <a:r>
              <a:rPr lang="zh-CN" altLang="en-US" b="1" dirty="0">
                <a:solidFill>
                  <a:srgbClr val="B52219"/>
                </a:solidFill>
              </a:rPr>
              <a:t> →</a:t>
            </a:r>
            <a:r>
              <a:rPr lang="en-US" altLang="zh-CN" b="1" dirty="0">
                <a:solidFill>
                  <a:srgbClr val="B52219"/>
                </a:solidFill>
              </a:rPr>
              <a:t>WASM Emulations</a:t>
            </a:r>
          </a:p>
          <a:p>
            <a:pPr lvl="1"/>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6CB712F7-845D-290C-5D9B-10534D833E2E}"/>
              </a:ext>
            </a:extLst>
          </p:cNvPr>
          <p:cNvSpPr>
            <a:spLocks noGrp="1"/>
          </p:cNvSpPr>
          <p:nvPr>
            <p:ph type="sldNum" sz="quarter" idx="12"/>
          </p:nvPr>
        </p:nvSpPr>
        <p:spPr/>
        <p:txBody>
          <a:bodyPr/>
          <a:lstStyle/>
          <a:p>
            <a:fld id="{84BCC322-D5A9-47A8-A5BE-5D9C2195FFDA}" type="slidenum">
              <a:rPr lang="zh-CN" altLang="en-US" smtClean="0"/>
              <a:pPr/>
              <a:t>8</a:t>
            </a:fld>
            <a:endParaRPr lang="zh-CN" altLang="en-US" dirty="0"/>
          </a:p>
        </p:txBody>
      </p:sp>
      <p:sp>
        <p:nvSpPr>
          <p:cNvPr id="5" name="标题 4">
            <a:extLst>
              <a:ext uri="{FF2B5EF4-FFF2-40B4-BE49-F238E27FC236}">
                <a16:creationId xmlns:a16="http://schemas.microsoft.com/office/drawing/2014/main" id="{2AD0199B-8FA8-725C-8D47-D363D1F87E0C}"/>
              </a:ext>
            </a:extLst>
          </p:cNvPr>
          <p:cNvSpPr>
            <a:spLocks noGrp="1"/>
          </p:cNvSpPr>
          <p:nvPr>
            <p:ph type="title"/>
          </p:nvPr>
        </p:nvSpPr>
        <p:spPr/>
        <p:txBody>
          <a:bodyPr/>
          <a:lstStyle/>
          <a:p>
            <a:r>
              <a:rPr lang="en-US" altLang="zh-CN" dirty="0"/>
              <a:t>3. Analysis</a:t>
            </a:r>
            <a:endParaRPr lang="zh-CN" altLang="en-US" dirty="0"/>
          </a:p>
        </p:txBody>
      </p:sp>
      <p:graphicFrame>
        <p:nvGraphicFramePr>
          <p:cNvPr id="2" name="表格 1">
            <a:extLst>
              <a:ext uri="{FF2B5EF4-FFF2-40B4-BE49-F238E27FC236}">
                <a16:creationId xmlns:a16="http://schemas.microsoft.com/office/drawing/2014/main" id="{A5570043-4F1B-AE8B-18A6-DB26ECE1A756}"/>
              </a:ext>
            </a:extLst>
          </p:cNvPr>
          <p:cNvGraphicFramePr>
            <a:graphicFrameLocks noGrp="1"/>
          </p:cNvGraphicFramePr>
          <p:nvPr>
            <p:extLst>
              <p:ext uri="{D42A27DB-BD31-4B8C-83A1-F6EECF244321}">
                <p14:modId xmlns:p14="http://schemas.microsoft.com/office/powerpoint/2010/main" val="535974384"/>
              </p:ext>
            </p:extLst>
          </p:nvPr>
        </p:nvGraphicFramePr>
        <p:xfrm>
          <a:off x="4255956" y="2941084"/>
          <a:ext cx="6856544" cy="3158400"/>
        </p:xfrm>
        <a:graphic>
          <a:graphicData uri="http://schemas.openxmlformats.org/drawingml/2006/table">
            <a:tbl>
              <a:tblPr firstRow="1" bandRow="1">
                <a:tableStyleId>{5C22544A-7EE6-4342-B048-85BDC9FD1C3A}</a:tableStyleId>
              </a:tblPr>
              <a:tblGrid>
                <a:gridCol w="1832113">
                  <a:extLst>
                    <a:ext uri="{9D8B030D-6E8A-4147-A177-3AD203B41FA5}">
                      <a16:colId xmlns:a16="http://schemas.microsoft.com/office/drawing/2014/main" val="4066974396"/>
                    </a:ext>
                  </a:extLst>
                </a:gridCol>
                <a:gridCol w="1832113">
                  <a:extLst>
                    <a:ext uri="{9D8B030D-6E8A-4147-A177-3AD203B41FA5}">
                      <a16:colId xmlns:a16="http://schemas.microsoft.com/office/drawing/2014/main" val="2373297550"/>
                    </a:ext>
                  </a:extLst>
                </a:gridCol>
                <a:gridCol w="1360205">
                  <a:extLst>
                    <a:ext uri="{9D8B030D-6E8A-4147-A177-3AD203B41FA5}">
                      <a16:colId xmlns:a16="http://schemas.microsoft.com/office/drawing/2014/main" val="3653504819"/>
                    </a:ext>
                  </a:extLst>
                </a:gridCol>
                <a:gridCol w="1832113">
                  <a:extLst>
                    <a:ext uri="{9D8B030D-6E8A-4147-A177-3AD203B41FA5}">
                      <a16:colId xmlns:a16="http://schemas.microsoft.com/office/drawing/2014/main" val="806168480"/>
                    </a:ext>
                  </a:extLst>
                </a:gridCol>
              </a:tblGrid>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8</a:t>
                      </a:r>
                      <a:r>
                        <a:rPr kumimoji="1" lang="en-US" altLang="zh-CN" sz="1600" b="0" baseline="0" dirty="0">
                          <a:solidFill>
                            <a:srgbClr val="00B050"/>
                          </a:solidFill>
                          <a:latin typeface="Consolas" panose="020B0609020204030204" pitchFamily="49" charset="0"/>
                          <a:cs typeface="Consolas" panose="020B0609020204030204" pitchFamily="49" charset="0"/>
                        </a:rPr>
                        <a:t>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exponent</a:t>
                      </a:r>
                      <a:r>
                        <a:rPr kumimoji="1" lang="en-US" altLang="zh-CN" sz="1600" b="0" baseline="0" dirty="0">
                          <a:solidFill>
                            <a:srgbClr val="00B050"/>
                          </a:solidFill>
                          <a:latin typeface="Consolas" panose="020B0609020204030204" pitchFamily="49" charset="0"/>
                          <a:cs typeface="Consolas" panose="020B0609020204030204" pitchFamily="49" charset="0"/>
                        </a:rPr>
                        <a:t> ADD:</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857283"/>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x0</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y0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21804060"/>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x1</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0052777"/>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MUL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1263515"/>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z0</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y0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$z0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36841136"/>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z1</a:t>
                      </a: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a:t>
                      </a:r>
                      <a:r>
                        <a:rPr kumimoji="1" lang="en-US" altLang="zh-CN" sz="1600" b="0" baseline="0" dirty="0">
                          <a:solidFill>
                            <a:schemeClr val="tx1"/>
                          </a:solidFill>
                          <a:latin typeface="Consolas" panose="020B0609020204030204" pitchFamily="49" charset="0"/>
                          <a:cs typeface="Consolas" panose="020B0609020204030204" pitchFamily="49" charset="0"/>
                        </a:rPr>
                        <a:t>y1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i32.add</a:t>
                      </a:r>
                      <a:endParaRPr kumimoji="1" lang="en-US" altLang="zh-CN" sz="16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$z1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53068514"/>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MUL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2442760"/>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$x0</a:t>
                      </a:r>
                      <a:endParaRPr kumimoji="1" lang="en-US" altLang="zh-CN" sz="16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$z0</a:t>
                      </a:r>
                      <a:r>
                        <a:rPr kumimoji="1" lang="en-US" altLang="zh-CN" sz="1600" b="0" baseline="0" dirty="0">
                          <a:solidFill>
                            <a:schemeClr val="tx1"/>
                          </a:solidFill>
                          <a:latin typeface="Consolas" panose="020B0609020204030204" pitchFamily="49" charset="0"/>
                          <a:cs typeface="Consolas" panose="020B0609020204030204" pitchFamily="49" charset="0"/>
                        </a:rPr>
                        <a:t>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i32.xor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$x0</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38378852"/>
                  </a:ext>
                </a:extLst>
              </a:tr>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$x1</a:t>
                      </a:r>
                      <a:endParaRPr kumimoji="1" lang="en-US" altLang="zh-CN" sz="16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local.get</a:t>
                      </a:r>
                      <a:r>
                        <a:rPr kumimoji="1" lang="en-US" altLang="zh-CN" sz="1600" b="0" dirty="0">
                          <a:solidFill>
                            <a:schemeClr val="tx1"/>
                          </a:solidFill>
                          <a:latin typeface="Consolas" panose="020B0609020204030204" pitchFamily="49" charset="0"/>
                          <a:cs typeface="Consolas" panose="020B0609020204030204" pitchFamily="49" charset="0"/>
                        </a:rPr>
                        <a:t> $z1</a:t>
                      </a:r>
                      <a:r>
                        <a:rPr kumimoji="1" lang="en-US" altLang="zh-CN" sz="1600" b="0" baseline="0" dirty="0">
                          <a:solidFill>
                            <a:schemeClr val="tx1"/>
                          </a:solidFill>
                          <a:latin typeface="Consolas" panose="020B0609020204030204" pitchFamily="49" charset="0"/>
                          <a:cs typeface="Consolas" panose="020B0609020204030204" pitchFamily="49" charset="0"/>
                        </a:rPr>
                        <a:t>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i32.xor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err="1">
                          <a:solidFill>
                            <a:schemeClr val="tx1"/>
                          </a:solidFill>
                          <a:latin typeface="Consolas" panose="020B0609020204030204" pitchFamily="49" charset="0"/>
                          <a:cs typeface="Consolas" panose="020B0609020204030204" pitchFamily="49" charset="0"/>
                        </a:rPr>
                        <a:t>local.set</a:t>
                      </a:r>
                      <a:r>
                        <a:rPr kumimoji="1" lang="en-US" altLang="zh-CN" sz="1600" b="0" dirty="0">
                          <a:solidFill>
                            <a:schemeClr val="tx1"/>
                          </a:solidFill>
                          <a:latin typeface="Consolas" panose="020B0609020204030204" pitchFamily="49" charset="0"/>
                          <a:cs typeface="Consolas" panose="020B0609020204030204" pitchFamily="49" charset="0"/>
                        </a:rPr>
                        <a:t> $x1</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40722277"/>
                  </a:ext>
                </a:extLst>
              </a:tr>
              <a:tr h="223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baseline="0" dirty="0">
                          <a:solidFill>
                            <a:schemeClr val="tx1"/>
                          </a:solidFill>
                          <a:latin typeface="Consolas" panose="020B0609020204030204" pitchFamily="49" charset="0"/>
                          <a:cs typeface="Consolas" panose="020B0609020204030204" pitchFamily="49" charset="0"/>
                        </a:rPr>
                        <a:t>···</a:t>
                      </a:r>
                      <a:r>
                        <a:rPr kumimoji="1" lang="zh-CN" altLang="en-US" sz="1600" b="0" baseline="0" dirty="0">
                          <a:solidFill>
                            <a:srgbClr val="00B050"/>
                          </a:solidFill>
                          <a:latin typeface="Consolas" panose="020B0609020204030204" pitchFamily="49" charset="0"/>
                          <a:cs typeface="Consolas" panose="020B0609020204030204" pitchFamily="49" charset="0"/>
                        </a:rPr>
                        <a:t> </a:t>
                      </a:r>
                      <a:r>
                        <a:rPr kumimoji="1" lang="en-US" altLang="zh-CN" sz="1600" b="0" baseline="0" dirty="0">
                          <a:solidFill>
                            <a:srgbClr val="00B050"/>
                          </a:solidFill>
                          <a:latin typeface="Consolas" panose="020B0609020204030204" pitchFamily="49" charset="0"/>
                          <a:cs typeface="Consolas" panose="020B0609020204030204" pitchFamily="49" charset="0"/>
                        </a:rPr>
                        <a:t># </a:t>
                      </a:r>
                      <a:r>
                        <a:rPr kumimoji="1" lang="en-US" altLang="zh-CN" sz="1600" b="1" baseline="0" dirty="0">
                          <a:solidFill>
                            <a:srgbClr val="C00000"/>
                          </a:solidFill>
                          <a:latin typeface="Consolas" panose="020B0609020204030204" pitchFamily="49" charset="0"/>
                          <a:cs typeface="Consolas" panose="020B0609020204030204" pitchFamily="49" charset="0"/>
                        </a:rPr>
                        <a:t>16</a:t>
                      </a:r>
                      <a:r>
                        <a:rPr kumimoji="1" lang="en-US" altLang="zh-CN" sz="1600" b="0" baseline="0" dirty="0">
                          <a:solidFill>
                            <a:srgbClr val="00B050"/>
                          </a:solidFill>
                          <a:latin typeface="Consolas" panose="020B0609020204030204" pitchFamily="49" charset="0"/>
                          <a:cs typeface="Consolas" panose="020B0609020204030204" pitchFamily="49" charset="0"/>
                        </a:rPr>
                        <a:t> more instructions for </a:t>
                      </a:r>
                      <a:r>
                        <a:rPr kumimoji="1" lang="en-US" altLang="zh-CN" sz="1600" b="1" baseline="0" dirty="0">
                          <a:solidFill>
                            <a:srgbClr val="C00000"/>
                          </a:solidFill>
                          <a:latin typeface="Consolas" panose="020B0609020204030204" pitchFamily="49" charset="0"/>
                          <a:cs typeface="Consolas" panose="020B0609020204030204" pitchFamily="49" charset="0"/>
                        </a:rPr>
                        <a:t>mantissa</a:t>
                      </a:r>
                      <a:r>
                        <a:rPr kumimoji="1" lang="en-US" altLang="zh-CN" sz="1600" b="0" baseline="0" dirty="0">
                          <a:solidFill>
                            <a:srgbClr val="00B050"/>
                          </a:solidFill>
                          <a:latin typeface="Consolas" panose="020B0609020204030204" pitchFamily="49" charset="0"/>
                          <a:cs typeface="Consolas" panose="020B0609020204030204" pitchFamily="49" charset="0"/>
                        </a:rPr>
                        <a:t> XOR and </a:t>
                      </a:r>
                      <a:r>
                        <a:rPr kumimoji="1" lang="en-US" altLang="zh-CN" sz="1600" b="1" baseline="0" dirty="0">
                          <a:solidFill>
                            <a:srgbClr val="C00000"/>
                          </a:solidFill>
                          <a:latin typeface="Consolas" panose="020B0609020204030204" pitchFamily="49" charset="0"/>
                          <a:cs typeface="Consolas" panose="020B0609020204030204" pitchFamily="49" charset="0"/>
                        </a:rPr>
                        <a:t>sign bit </a:t>
                      </a:r>
                      <a:r>
                        <a:rPr kumimoji="1" lang="en-US" altLang="zh-CN" sz="1600" b="0" baseline="0" dirty="0">
                          <a:solidFill>
                            <a:srgbClr val="00B050"/>
                          </a:solidFill>
                          <a:latin typeface="Consolas" panose="020B0609020204030204" pitchFamily="49" charset="0"/>
                          <a:cs typeface="Consolas" panose="020B0609020204030204" pitchFamily="49" charset="0"/>
                        </a:rPr>
                        <a:t>XOR</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a:solidFill>
                            <a:schemeClr val="tx1"/>
                          </a:solidFill>
                          <a:latin typeface="Consolas" panose="020B0609020204030204" pitchFamily="49" charset="0"/>
                          <a:cs typeface="Consolas" panose="020B0609020204030204" pitchFamily="49" charset="0"/>
                        </a:rPr>
                        <a:t>local.set $</a:t>
                      </a:r>
                      <a:r>
                        <a:rPr kumimoji="1" lang="en-US" altLang="zh-CN" sz="1000" b="0">
                          <a:solidFill>
                            <a:srgbClr val="0000FF"/>
                          </a:solidFill>
                          <a:latin typeface="Consolas" panose="020B0609020204030204" pitchFamily="49" charset="0"/>
                          <a:cs typeface="Consolas" panose="020B0609020204030204" pitchFamily="49" charset="0"/>
                        </a:rPr>
                        <a:t>z1m</a:t>
                      </a:r>
                      <a:r>
                        <a:rPr kumimoji="1" lang="en-US" altLang="zh-CN" sz="1000" b="0" baseline="0">
                          <a:solidFill>
                            <a:schemeClr val="tx1"/>
                          </a:solidFill>
                          <a:latin typeface="Consolas" panose="020B0609020204030204" pitchFamily="49" charset="0"/>
                          <a:cs typeface="Consolas" panose="020B0609020204030204" pitchFamily="49" charset="0"/>
                        </a:rPr>
                        <a:t> </a:t>
                      </a:r>
                      <a:endParaRPr kumimoji="1" lang="en-US" altLang="zh-CN" sz="1000" b="0" baseline="0" dirty="0">
                        <a:solidFill>
                          <a:schemeClr val="tx1"/>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a:solidFill>
                            <a:schemeClr val="tx1"/>
                          </a:solidFill>
                          <a:latin typeface="Consolas" panose="020B0609020204030204" pitchFamily="49" charset="0"/>
                          <a:cs typeface="Consolas" panose="020B0609020204030204" pitchFamily="49" charset="0"/>
                        </a:rPr>
                        <a:t>i64.xor</a:t>
                      </a:r>
                      <a:endParaRPr kumimoji="1" lang="en-US" altLang="zh-CN" sz="1000" b="0" dirty="0">
                        <a:solidFill>
                          <a:srgbClr val="0000FF"/>
                        </a:solidFill>
                        <a:latin typeface="Consolas" panose="020B0609020204030204" pitchFamily="49" charset="0"/>
                        <a:cs typeface="Consolas" panose="020B0609020204030204" pitchFamily="49"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dirty="0" err="1">
                          <a:solidFill>
                            <a:schemeClr val="tx1"/>
                          </a:solidFill>
                          <a:latin typeface="Consolas" panose="020B0609020204030204" pitchFamily="49" charset="0"/>
                          <a:cs typeface="Consolas" panose="020B0609020204030204" pitchFamily="49" charset="0"/>
                        </a:rPr>
                        <a:t>local.set</a:t>
                      </a:r>
                      <a:r>
                        <a:rPr kumimoji="1" lang="en-US" altLang="zh-CN" sz="1000" b="0" dirty="0">
                          <a:solidFill>
                            <a:schemeClr val="tx1"/>
                          </a:solidFill>
                          <a:latin typeface="Consolas" panose="020B0609020204030204" pitchFamily="49" charset="0"/>
                          <a:cs typeface="Consolas" panose="020B0609020204030204" pitchFamily="49" charset="0"/>
                        </a:rPr>
                        <a:t> </a:t>
                      </a:r>
                      <a:r>
                        <a:rPr kumimoji="1" lang="en-US" altLang="zh-CN" sz="1000" b="0" dirty="0">
                          <a:solidFill>
                            <a:srgbClr val="0000FF"/>
                          </a:solidFill>
                          <a:latin typeface="Consolas" panose="020B0609020204030204" pitchFamily="49" charset="0"/>
                          <a:cs typeface="Consolas" panose="020B0609020204030204" pitchFamily="49" charset="0"/>
                        </a:rPr>
                        <a:t>$x1m</a:t>
                      </a:r>
                    </a:p>
                  </a:txBody>
                  <a:tcPr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496708"/>
                  </a:ext>
                </a:extLst>
              </a:tr>
            </a:tbl>
          </a:graphicData>
        </a:graphic>
      </p:graphicFrame>
      <p:graphicFrame>
        <p:nvGraphicFramePr>
          <p:cNvPr id="14" name="表格 13">
            <a:extLst>
              <a:ext uri="{FF2B5EF4-FFF2-40B4-BE49-F238E27FC236}">
                <a16:creationId xmlns:a16="http://schemas.microsoft.com/office/drawing/2014/main" id="{62E76178-5668-56F8-6937-49A81257C723}"/>
              </a:ext>
            </a:extLst>
          </p:cNvPr>
          <p:cNvGraphicFramePr>
            <a:graphicFrameLocks noGrp="1"/>
          </p:cNvGraphicFramePr>
          <p:nvPr>
            <p:extLst>
              <p:ext uri="{D42A27DB-BD31-4B8C-83A1-F6EECF244321}">
                <p14:modId xmlns:p14="http://schemas.microsoft.com/office/powerpoint/2010/main" val="3596453170"/>
              </p:ext>
            </p:extLst>
          </p:nvPr>
        </p:nvGraphicFramePr>
        <p:xfrm>
          <a:off x="1809750" y="2936667"/>
          <a:ext cx="1709115" cy="1160691"/>
        </p:xfrm>
        <a:graphic>
          <a:graphicData uri="http://schemas.openxmlformats.org/drawingml/2006/table">
            <a:tbl>
              <a:tblPr firstRow="1" bandRow="1">
                <a:tableStyleId>{5C22544A-7EE6-4342-B048-85BDC9FD1C3A}</a:tableStyleId>
              </a:tblPr>
              <a:tblGrid>
                <a:gridCol w="1709115">
                  <a:extLst>
                    <a:ext uri="{9D8B030D-6E8A-4147-A177-3AD203B41FA5}">
                      <a16:colId xmlns:a16="http://schemas.microsoft.com/office/drawing/2014/main" val="4066974396"/>
                    </a:ext>
                  </a:extLst>
                </a:gridCol>
              </a:tblGrid>
              <a:tr h="38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dirty="0">
                          <a:solidFill>
                            <a:schemeClr val="tx1"/>
                          </a:solidFill>
                          <a:latin typeface="Consolas" panose="020B0609020204030204" pitchFamily="49" charset="0"/>
                          <a:cs typeface="Consolas" panose="020B0609020204030204" pitchFamily="49" charset="0"/>
                        </a:rPr>
                        <a:t>FMUL_R x,</a:t>
                      </a:r>
                      <a:r>
                        <a:rPr kumimoji="1" lang="zh-CN" altLang="en-US" sz="1600" b="0" dirty="0">
                          <a:solidFill>
                            <a:schemeClr val="tx1"/>
                          </a:solidFill>
                          <a:latin typeface="Consolas" panose="020B0609020204030204" pitchFamily="49" charset="0"/>
                          <a:cs typeface="Consolas" panose="020B0609020204030204" pitchFamily="49" charset="0"/>
                        </a:rPr>
                        <a:t> </a:t>
                      </a:r>
                      <a:r>
                        <a:rPr kumimoji="1" lang="en-US" altLang="zh-CN" sz="1600" b="0" dirty="0">
                          <a:solidFill>
                            <a:schemeClr val="tx1"/>
                          </a:solidFill>
                          <a:latin typeface="Consolas" panose="020B0609020204030204" pitchFamily="49" charset="0"/>
                          <a:cs typeface="Consolas" panose="020B0609020204030204" pitchFamily="49" charset="0"/>
                        </a:rPr>
                        <a:t>y</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748311"/>
                  </a:ext>
                </a:extLst>
              </a:tr>
              <a:tr h="38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FMUL_R z,</a:t>
                      </a:r>
                      <a:r>
                        <a:rPr kumimoji="1" lang="zh-CN" altLang="en-US" sz="1600" dirty="0">
                          <a:solidFill>
                            <a:schemeClr val="tx1"/>
                          </a:solidFill>
                          <a:latin typeface="Consolas" panose="020B0609020204030204" pitchFamily="49" charset="0"/>
                          <a:cs typeface="Consolas" panose="020B0609020204030204" pitchFamily="49" charset="0"/>
                        </a:rPr>
                        <a:t> </a:t>
                      </a:r>
                      <a:r>
                        <a:rPr kumimoji="1" lang="en-US" altLang="zh-CN" sz="1600" dirty="0">
                          <a:solidFill>
                            <a:schemeClr val="tx1"/>
                          </a:solidFill>
                          <a:latin typeface="Consolas" panose="020B0609020204030204" pitchFamily="49" charset="0"/>
                          <a:cs typeface="Consolas" panose="020B0609020204030204" pitchFamily="49" charset="0"/>
                        </a:rPr>
                        <a:t>y</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273"/>
                  </a:ext>
                </a:extLst>
              </a:tr>
              <a:tr h="38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Consolas" panose="020B0609020204030204" pitchFamily="49" charset="0"/>
                          <a:cs typeface="Consolas" panose="020B0609020204030204" pitchFamily="49" charset="0"/>
                        </a:rPr>
                        <a:t>XOR_R x, z</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517561"/>
                  </a:ext>
                </a:extLst>
              </a:tr>
            </a:tbl>
          </a:graphicData>
        </a:graphic>
      </p:graphicFrame>
      <p:cxnSp>
        <p:nvCxnSpPr>
          <p:cNvPr id="15" name="直线连接符 124">
            <a:extLst>
              <a:ext uri="{FF2B5EF4-FFF2-40B4-BE49-F238E27FC236}">
                <a16:creationId xmlns:a16="http://schemas.microsoft.com/office/drawing/2014/main" id="{A3EFBBFE-FD03-FCAC-B75C-10984BE76362}"/>
              </a:ext>
            </a:extLst>
          </p:cNvPr>
          <p:cNvCxnSpPr>
            <a:cxnSpLocks/>
          </p:cNvCxnSpPr>
          <p:nvPr/>
        </p:nvCxnSpPr>
        <p:spPr>
          <a:xfrm>
            <a:off x="3518697" y="3328912"/>
            <a:ext cx="736800" cy="8692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线连接符 129">
            <a:extLst>
              <a:ext uri="{FF2B5EF4-FFF2-40B4-BE49-F238E27FC236}">
                <a16:creationId xmlns:a16="http://schemas.microsoft.com/office/drawing/2014/main" id="{132B4946-5C24-1F7B-80DC-168AEE2F65BA}"/>
              </a:ext>
            </a:extLst>
          </p:cNvPr>
          <p:cNvCxnSpPr>
            <a:cxnSpLocks/>
          </p:cNvCxnSpPr>
          <p:nvPr/>
        </p:nvCxnSpPr>
        <p:spPr>
          <a:xfrm>
            <a:off x="3518649" y="3710848"/>
            <a:ext cx="736848" cy="14370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线连接符 168">
            <a:extLst>
              <a:ext uri="{FF2B5EF4-FFF2-40B4-BE49-F238E27FC236}">
                <a16:creationId xmlns:a16="http://schemas.microsoft.com/office/drawing/2014/main" id="{0E54BE04-EF12-2A34-558A-9026078C9B91}"/>
              </a:ext>
            </a:extLst>
          </p:cNvPr>
          <p:cNvCxnSpPr>
            <a:cxnSpLocks/>
          </p:cNvCxnSpPr>
          <p:nvPr/>
        </p:nvCxnSpPr>
        <p:spPr>
          <a:xfrm>
            <a:off x="3516081" y="4097358"/>
            <a:ext cx="739416" cy="20021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9C379B7-B950-3D2A-9E6E-76E664DF0FC2}"/>
              </a:ext>
            </a:extLst>
          </p:cNvPr>
          <p:cNvSpPr txBox="1"/>
          <p:nvPr/>
        </p:nvSpPr>
        <p:spPr>
          <a:xfrm rot="1762558">
            <a:off x="3581217" y="3200613"/>
            <a:ext cx="788288" cy="307777"/>
          </a:xfrm>
          <a:prstGeom prst="rect">
            <a:avLst/>
          </a:prstGeom>
          <a:noFill/>
        </p:spPr>
        <p:txBody>
          <a:bodyPr wrap="square">
            <a:spAutoFit/>
          </a:bodyPr>
          <a:lstStyle/>
          <a:p>
            <a:r>
              <a:rPr kumimoji="1" lang="en-US" altLang="zh-CN" sz="1400" dirty="0">
                <a:solidFill>
                  <a:srgbClr val="00B050"/>
                </a:solidFill>
                <a:latin typeface="Consolas" panose="020B0609020204030204" pitchFamily="49" charset="0"/>
                <a:cs typeface="Consolas" panose="020B0609020204030204" pitchFamily="49" charset="0"/>
              </a:rPr>
              <a:t>x=x*y</a:t>
            </a:r>
            <a:endParaRPr lang="zh-CN" altLang="en-US" sz="1400" dirty="0">
              <a:solidFill>
                <a:srgbClr val="00B050"/>
              </a:solidFill>
            </a:endParaRPr>
          </a:p>
        </p:txBody>
      </p:sp>
      <p:sp>
        <p:nvSpPr>
          <p:cNvPr id="19" name="文本框 18">
            <a:extLst>
              <a:ext uri="{FF2B5EF4-FFF2-40B4-BE49-F238E27FC236}">
                <a16:creationId xmlns:a16="http://schemas.microsoft.com/office/drawing/2014/main" id="{5C28E580-3B8F-4791-5DA5-3330AC0E2406}"/>
              </a:ext>
            </a:extLst>
          </p:cNvPr>
          <p:cNvSpPr txBox="1"/>
          <p:nvPr/>
        </p:nvSpPr>
        <p:spPr>
          <a:xfrm rot="3303969">
            <a:off x="3555534" y="3943469"/>
            <a:ext cx="767233" cy="307777"/>
          </a:xfrm>
          <a:prstGeom prst="rect">
            <a:avLst/>
          </a:prstGeom>
          <a:noFill/>
        </p:spPr>
        <p:txBody>
          <a:bodyPr wrap="square">
            <a:spAutoFit/>
          </a:bodyPr>
          <a:lstStyle/>
          <a:p>
            <a:r>
              <a:rPr kumimoji="1" lang="en-US" altLang="zh-CN" sz="1400" dirty="0">
                <a:solidFill>
                  <a:srgbClr val="00B050"/>
                </a:solidFill>
                <a:latin typeface="Consolas" panose="020B0609020204030204" pitchFamily="49" charset="0"/>
                <a:cs typeface="Consolas" panose="020B0609020204030204" pitchFamily="49" charset="0"/>
              </a:rPr>
              <a:t>z=z*y</a:t>
            </a:r>
            <a:endParaRPr lang="zh-CN" altLang="en-US" sz="1400" dirty="0">
              <a:solidFill>
                <a:srgbClr val="00B050"/>
              </a:solidFill>
            </a:endParaRPr>
          </a:p>
        </p:txBody>
      </p:sp>
      <p:sp>
        <p:nvSpPr>
          <p:cNvPr id="20" name="文本框 19">
            <a:extLst>
              <a:ext uri="{FF2B5EF4-FFF2-40B4-BE49-F238E27FC236}">
                <a16:creationId xmlns:a16="http://schemas.microsoft.com/office/drawing/2014/main" id="{9DBCB418-C56D-A102-9945-EDFA38EC31C2}"/>
              </a:ext>
            </a:extLst>
          </p:cNvPr>
          <p:cNvSpPr txBox="1"/>
          <p:nvPr/>
        </p:nvSpPr>
        <p:spPr>
          <a:xfrm rot="3541563">
            <a:off x="3502608" y="4572569"/>
            <a:ext cx="798413" cy="307777"/>
          </a:xfrm>
          <a:prstGeom prst="rect">
            <a:avLst/>
          </a:prstGeom>
          <a:noFill/>
        </p:spPr>
        <p:txBody>
          <a:bodyPr wrap="square">
            <a:spAutoFit/>
          </a:bodyPr>
          <a:lstStyle/>
          <a:p>
            <a:r>
              <a:rPr kumimoji="1" lang="en-US" altLang="zh-CN" sz="1400" dirty="0">
                <a:solidFill>
                  <a:srgbClr val="00B050"/>
                </a:solidFill>
                <a:latin typeface="Consolas" panose="020B0609020204030204" pitchFamily="49" charset="0"/>
                <a:cs typeface="Consolas" panose="020B0609020204030204" pitchFamily="49" charset="0"/>
              </a:rPr>
              <a:t>x=</a:t>
            </a:r>
            <a:r>
              <a:rPr kumimoji="1" lang="en-US" altLang="zh-CN" sz="1400" dirty="0" err="1">
                <a:solidFill>
                  <a:srgbClr val="00B050"/>
                </a:solidFill>
                <a:latin typeface="Consolas" panose="020B0609020204030204" pitchFamily="49" charset="0"/>
                <a:cs typeface="Consolas" panose="020B0609020204030204" pitchFamily="49" charset="0"/>
              </a:rPr>
              <a:t>x</a:t>
            </a:r>
            <a:r>
              <a:rPr kumimoji="1" lang="en-US" altLang="zh-CN" sz="1200" dirty="0" err="1">
                <a:solidFill>
                  <a:srgbClr val="00B050"/>
                </a:solidFill>
                <a:latin typeface="Consolas" panose="020B0609020204030204" pitchFamily="49" charset="0"/>
                <a:cs typeface="Consolas" panose="020B0609020204030204" pitchFamily="49" charset="0"/>
              </a:rPr>
              <a:t>⊕</a:t>
            </a:r>
            <a:r>
              <a:rPr kumimoji="1" lang="en-US" altLang="zh-CN" sz="1400" dirty="0" err="1">
                <a:solidFill>
                  <a:srgbClr val="00B050"/>
                </a:solidFill>
                <a:latin typeface="Consolas" panose="020B0609020204030204" pitchFamily="49" charset="0"/>
                <a:cs typeface="Consolas" panose="020B0609020204030204" pitchFamily="49" charset="0"/>
              </a:rPr>
              <a:t>z</a:t>
            </a:r>
            <a:endParaRPr lang="zh-CN" altLang="en-US" sz="1400" dirty="0">
              <a:solidFill>
                <a:srgbClr val="00B050"/>
              </a:solidFill>
            </a:endParaRPr>
          </a:p>
        </p:txBody>
      </p:sp>
      <p:cxnSp>
        <p:nvCxnSpPr>
          <p:cNvPr id="23" name="直线连接符 39">
            <a:extLst>
              <a:ext uri="{FF2B5EF4-FFF2-40B4-BE49-F238E27FC236}">
                <a16:creationId xmlns:a16="http://schemas.microsoft.com/office/drawing/2014/main" id="{276FE6F9-A488-B91B-7E7E-C0756EB8FC6B}"/>
              </a:ext>
            </a:extLst>
          </p:cNvPr>
          <p:cNvCxnSpPr>
            <a:cxnSpLocks/>
          </p:cNvCxnSpPr>
          <p:nvPr/>
        </p:nvCxnSpPr>
        <p:spPr>
          <a:xfrm>
            <a:off x="3518865" y="2941084"/>
            <a:ext cx="7370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1D44179A-7EEF-AFDA-A88E-839B99121ED4}"/>
              </a:ext>
            </a:extLst>
          </p:cNvPr>
          <p:cNvSpPr txBox="1"/>
          <p:nvPr/>
        </p:nvSpPr>
        <p:spPr>
          <a:xfrm>
            <a:off x="1708584" y="4198119"/>
            <a:ext cx="1908664" cy="954107"/>
          </a:xfrm>
          <a:prstGeom prst="rect">
            <a:avLst/>
          </a:prstGeom>
          <a:noFill/>
        </p:spPr>
        <p:txBody>
          <a:bodyPr wrap="none" rtlCol="0">
            <a:spAutoFit/>
          </a:bodyPr>
          <a:lstStyle/>
          <a:p>
            <a:pPr algn="ctr"/>
            <a:r>
              <a:rPr lang="en-US" altLang="zh-CN" sz="2800" dirty="0"/>
              <a:t>Mining</a:t>
            </a:r>
          </a:p>
          <a:p>
            <a:pPr algn="ctr"/>
            <a:r>
              <a:rPr lang="en-US" altLang="zh-CN" sz="2800" dirty="0"/>
              <a:t>Instructions</a:t>
            </a:r>
            <a:endParaRPr lang="zh-CN" altLang="en-US" sz="2800" dirty="0"/>
          </a:p>
        </p:txBody>
      </p:sp>
      <p:sp>
        <p:nvSpPr>
          <p:cNvPr id="38" name="文本框 37">
            <a:extLst>
              <a:ext uri="{FF2B5EF4-FFF2-40B4-BE49-F238E27FC236}">
                <a16:creationId xmlns:a16="http://schemas.microsoft.com/office/drawing/2014/main" id="{47A981E3-5AF6-1845-44E0-985818483C0B}"/>
              </a:ext>
            </a:extLst>
          </p:cNvPr>
          <p:cNvSpPr txBox="1"/>
          <p:nvPr/>
        </p:nvSpPr>
        <p:spPr>
          <a:xfrm>
            <a:off x="5464036" y="6236357"/>
            <a:ext cx="4440383" cy="523220"/>
          </a:xfrm>
          <a:prstGeom prst="rect">
            <a:avLst/>
          </a:prstGeom>
          <a:noFill/>
        </p:spPr>
        <p:txBody>
          <a:bodyPr wrap="none" rtlCol="0">
            <a:spAutoFit/>
          </a:bodyPr>
          <a:lstStyle/>
          <a:p>
            <a:pPr algn="ctr"/>
            <a:r>
              <a:rPr lang="en-US" altLang="zh-CN" sz="2800" dirty="0"/>
              <a:t>Emulated WASM Instructions</a:t>
            </a:r>
            <a:endParaRPr lang="zh-CN" altLang="en-US" sz="2800" dirty="0"/>
          </a:p>
        </p:txBody>
      </p:sp>
    </p:spTree>
    <p:extLst>
      <p:ext uri="{BB962C8B-B14F-4D97-AF65-F5344CB8AC3E}">
        <p14:creationId xmlns:p14="http://schemas.microsoft.com/office/powerpoint/2010/main" val="23942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98E8-8959-BFB1-3A98-5216E04EFE0E}"/>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59F7B8E6-25DC-5E8C-CB4D-1E83287465DE}"/>
              </a:ext>
            </a:extLst>
          </p:cNvPr>
          <p:cNvSpPr>
            <a:spLocks noGrp="1"/>
          </p:cNvSpPr>
          <p:nvPr>
            <p:ph idx="1"/>
          </p:nvPr>
        </p:nvSpPr>
        <p:spPr>
          <a:xfrm>
            <a:off x="325967" y="1057387"/>
            <a:ext cx="11540067" cy="5550647"/>
          </a:xfrm>
        </p:spPr>
        <p:txBody>
          <a:bodyPr>
            <a:normAutofit/>
          </a:bodyPr>
          <a:lstStyle/>
          <a:p>
            <a:r>
              <a:rPr lang="en-US" altLang="zh-CN" dirty="0"/>
              <a:t>Why dynamic mining programs are emulated in WASM</a:t>
            </a:r>
          </a:p>
          <a:p>
            <a:pPr lvl="1"/>
            <a:r>
              <a:rPr lang="en-US" altLang="zh-CN" dirty="0"/>
              <a:t>Common CPU ISAs: </a:t>
            </a:r>
            <a:r>
              <a:rPr lang="en-US" altLang="zh-CN" b="1" dirty="0">
                <a:solidFill>
                  <a:srgbClr val="00B050"/>
                </a:solidFill>
              </a:rPr>
              <a:t>register-based</a:t>
            </a:r>
          </a:p>
          <a:p>
            <a:pPr lvl="1"/>
            <a:r>
              <a:rPr lang="en-US" altLang="zh-CN" dirty="0"/>
              <a:t>WASM ISA: </a:t>
            </a:r>
            <a:r>
              <a:rPr lang="en-US" altLang="zh-CN" b="1" dirty="0">
                <a:solidFill>
                  <a:srgbClr val="B52219"/>
                </a:solidFill>
              </a:rPr>
              <a:t>stack-based</a:t>
            </a:r>
            <a:r>
              <a:rPr lang="en-US" altLang="zh-CN" dirty="0"/>
              <a:t> for better portability across the web</a:t>
            </a:r>
          </a:p>
          <a:p>
            <a:pPr lvl="2"/>
            <a:r>
              <a:rPr lang="en-US" altLang="zh-CN" dirty="0"/>
              <a:t>No special registers for state maintenance</a:t>
            </a:r>
          </a:p>
          <a:p>
            <a:pPr lvl="2"/>
            <a:r>
              <a:rPr lang="en-US" altLang="zh-CN" dirty="0"/>
              <a:t>Limited data types</a:t>
            </a:r>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B52219"/>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F56EF8E3-BB46-5D43-6799-3BD73DC30D4D}"/>
              </a:ext>
            </a:extLst>
          </p:cNvPr>
          <p:cNvSpPr>
            <a:spLocks noGrp="1"/>
          </p:cNvSpPr>
          <p:nvPr>
            <p:ph type="sldNum" sz="quarter" idx="12"/>
          </p:nvPr>
        </p:nvSpPr>
        <p:spPr/>
        <p:txBody>
          <a:bodyPr/>
          <a:lstStyle/>
          <a:p>
            <a:fld id="{84BCC322-D5A9-47A8-A5BE-5D9C2195FFDA}" type="slidenum">
              <a:rPr lang="zh-CN" altLang="en-US" smtClean="0"/>
              <a:pPr/>
              <a:t>9</a:t>
            </a:fld>
            <a:endParaRPr lang="zh-CN" altLang="en-US" dirty="0"/>
          </a:p>
        </p:txBody>
      </p:sp>
      <p:sp>
        <p:nvSpPr>
          <p:cNvPr id="5" name="标题 4">
            <a:extLst>
              <a:ext uri="{FF2B5EF4-FFF2-40B4-BE49-F238E27FC236}">
                <a16:creationId xmlns:a16="http://schemas.microsoft.com/office/drawing/2014/main" id="{2F4F4C70-6CC8-AA49-554A-46F16C799BCB}"/>
              </a:ext>
            </a:extLst>
          </p:cNvPr>
          <p:cNvSpPr>
            <a:spLocks noGrp="1"/>
          </p:cNvSpPr>
          <p:nvPr>
            <p:ph type="title"/>
          </p:nvPr>
        </p:nvSpPr>
        <p:spPr/>
        <p:txBody>
          <a:bodyPr/>
          <a:lstStyle/>
          <a:p>
            <a:r>
              <a:rPr lang="en-US" altLang="zh-CN" dirty="0"/>
              <a:t>3. Analysis</a:t>
            </a:r>
            <a:endParaRPr lang="zh-CN" altLang="en-US" dirty="0"/>
          </a:p>
        </p:txBody>
      </p:sp>
      <p:pic>
        <p:nvPicPr>
          <p:cNvPr id="7" name="图片 6">
            <a:extLst>
              <a:ext uri="{FF2B5EF4-FFF2-40B4-BE49-F238E27FC236}">
                <a16:creationId xmlns:a16="http://schemas.microsoft.com/office/drawing/2014/main" id="{0A32F667-0648-0A85-13EA-0A71FBA0685A}"/>
              </a:ext>
            </a:extLst>
          </p:cNvPr>
          <p:cNvPicPr>
            <a:picLocks noChangeAspect="1"/>
          </p:cNvPicPr>
          <p:nvPr/>
        </p:nvPicPr>
        <p:blipFill>
          <a:blip r:embed="rId3"/>
          <a:stretch>
            <a:fillRect/>
          </a:stretch>
        </p:blipFill>
        <p:spPr>
          <a:xfrm>
            <a:off x="545640" y="4369955"/>
            <a:ext cx="5042360" cy="1501979"/>
          </a:xfrm>
          <a:prstGeom prst="rect">
            <a:avLst/>
          </a:prstGeom>
        </p:spPr>
      </p:pic>
      <p:pic>
        <p:nvPicPr>
          <p:cNvPr id="9" name="图片 8">
            <a:extLst>
              <a:ext uri="{FF2B5EF4-FFF2-40B4-BE49-F238E27FC236}">
                <a16:creationId xmlns:a16="http://schemas.microsoft.com/office/drawing/2014/main" id="{4CE872FC-24CF-EE39-FAA6-94804B8586D2}"/>
              </a:ext>
            </a:extLst>
          </p:cNvPr>
          <p:cNvPicPr>
            <a:picLocks noChangeAspect="1"/>
          </p:cNvPicPr>
          <p:nvPr/>
        </p:nvPicPr>
        <p:blipFill>
          <a:blip r:embed="rId4"/>
          <a:stretch>
            <a:fillRect/>
          </a:stretch>
        </p:blipFill>
        <p:spPr>
          <a:xfrm>
            <a:off x="6281585" y="4369955"/>
            <a:ext cx="5804122" cy="1529867"/>
          </a:xfrm>
          <a:prstGeom prst="rect">
            <a:avLst/>
          </a:prstGeom>
        </p:spPr>
      </p:pic>
      <p:cxnSp>
        <p:nvCxnSpPr>
          <p:cNvPr id="11" name="直接连接符 10">
            <a:extLst>
              <a:ext uri="{FF2B5EF4-FFF2-40B4-BE49-F238E27FC236}">
                <a16:creationId xmlns:a16="http://schemas.microsoft.com/office/drawing/2014/main" id="{C1C527C3-C315-9025-8CDB-ECF045C7514E}"/>
              </a:ext>
            </a:extLst>
          </p:cNvPr>
          <p:cNvCxnSpPr/>
          <p:nvPr/>
        </p:nvCxnSpPr>
        <p:spPr>
          <a:xfrm>
            <a:off x="5911850" y="4251994"/>
            <a:ext cx="0" cy="15748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B0BE9CD-DA10-5A00-3C3C-DD7806C9C50C}"/>
              </a:ext>
            </a:extLst>
          </p:cNvPr>
          <p:cNvSpPr txBox="1"/>
          <p:nvPr/>
        </p:nvSpPr>
        <p:spPr>
          <a:xfrm>
            <a:off x="4522941" y="6015694"/>
            <a:ext cx="3146118" cy="523220"/>
          </a:xfrm>
          <a:prstGeom prst="rect">
            <a:avLst/>
          </a:prstGeom>
          <a:noFill/>
        </p:spPr>
        <p:txBody>
          <a:bodyPr wrap="none" rtlCol="0">
            <a:spAutoFit/>
          </a:bodyPr>
          <a:lstStyle/>
          <a:p>
            <a:r>
              <a:rPr lang="en-US" altLang="zh-CN" sz="2800" dirty="0"/>
              <a:t>ISA Incompatibilities</a:t>
            </a:r>
            <a:endParaRPr lang="zh-CN" altLang="en-US" sz="2800" dirty="0"/>
          </a:p>
        </p:txBody>
      </p:sp>
    </p:spTree>
    <p:extLst>
      <p:ext uri="{BB962C8B-B14F-4D97-AF65-F5344CB8AC3E}">
        <p14:creationId xmlns:p14="http://schemas.microsoft.com/office/powerpoint/2010/main" val="36578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10636</TotalTime>
  <Words>3717</Words>
  <Application>Microsoft Office PowerPoint</Application>
  <PresentationFormat>宽屏</PresentationFormat>
  <Paragraphs>486</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DeepSeek-CJK-patch</vt:lpstr>
      <vt:lpstr>等线</vt:lpstr>
      <vt:lpstr>Arial</vt:lpstr>
      <vt:lpstr>Calibri</vt:lpstr>
      <vt:lpstr>Calibri Light</vt:lpstr>
      <vt:lpstr>Cambria Math</vt:lpstr>
      <vt:lpstr>Consolas</vt:lpstr>
      <vt:lpstr>Open Sans</vt:lpstr>
      <vt:lpstr>Wingdings</vt:lpstr>
      <vt:lpstr>Office 主题​​</vt:lpstr>
      <vt:lpstr>Democratizing the Cryptocurrency Ecosystem by Just-In-Time Transformation of Mining Programs</vt:lpstr>
      <vt:lpstr>1. Background</vt:lpstr>
      <vt:lpstr>1. Background</vt:lpstr>
      <vt:lpstr>2. Motivation</vt:lpstr>
      <vt:lpstr>2. Motivation</vt:lpstr>
      <vt:lpstr>2. Motivation</vt:lpstr>
      <vt:lpstr>2. Motivation</vt:lpstr>
      <vt:lpstr>3. Analysis</vt:lpstr>
      <vt:lpstr>3. Analysis</vt:lpstr>
      <vt:lpstr>3. Design of Vectra</vt:lpstr>
      <vt:lpstr>3. Design of Vectra</vt:lpstr>
      <vt:lpstr>3. Design of Vectra</vt:lpstr>
      <vt:lpstr>3. Design of Vectra</vt:lpstr>
      <vt:lpstr>3. Design of Vectra</vt:lpstr>
      <vt:lpstr>3. Design of Vectra</vt:lpstr>
      <vt:lpstr>4. Evaluation</vt:lpstr>
      <vt:lpstr>4. Evaluation</vt:lpstr>
      <vt:lpstr>4. Evaluation</vt:lpstr>
      <vt:lpstr>5.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Democratizing the Cryptocurrency Ecosystem by Just-In-Time Transformation of Mining Programs</dc:title>
  <dc:creator>LIU Wei</dc:creator>
  <cp:lastModifiedBy>Wei Liu</cp:lastModifiedBy>
  <cp:revision>1726</cp:revision>
  <dcterms:created xsi:type="dcterms:W3CDTF">2022-03-26T03:10:22Z</dcterms:created>
  <dcterms:modified xsi:type="dcterms:W3CDTF">2025-11-12T14:25:49Z</dcterms:modified>
</cp:coreProperties>
</file>